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charts/chart2.xml" ContentType="application/vnd.openxmlformats-officedocument.drawingml.chart+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0"/>
  </p:notesMasterIdLst>
  <p:handoutMasterIdLst>
    <p:handoutMasterId r:id="rId31"/>
  </p:handoutMasterIdLst>
  <p:sldIdLst>
    <p:sldId id="305" r:id="rId5"/>
    <p:sldId id="315" r:id="rId6"/>
    <p:sldId id="405" r:id="rId7"/>
    <p:sldId id="406" r:id="rId8"/>
    <p:sldId id="412" r:id="rId9"/>
    <p:sldId id="407" r:id="rId10"/>
    <p:sldId id="386" r:id="rId11"/>
    <p:sldId id="387" r:id="rId12"/>
    <p:sldId id="396" r:id="rId13"/>
    <p:sldId id="402" r:id="rId14"/>
    <p:sldId id="347" r:id="rId15"/>
    <p:sldId id="403" r:id="rId16"/>
    <p:sldId id="409" r:id="rId17"/>
    <p:sldId id="408" r:id="rId18"/>
    <p:sldId id="404" r:id="rId19"/>
    <p:sldId id="393" r:id="rId20"/>
    <p:sldId id="397" r:id="rId21"/>
    <p:sldId id="392" r:id="rId22"/>
    <p:sldId id="398" r:id="rId23"/>
    <p:sldId id="410" r:id="rId24"/>
    <p:sldId id="411" r:id="rId25"/>
    <p:sldId id="401" r:id="rId26"/>
    <p:sldId id="302" r:id="rId27"/>
    <p:sldId id="303" r:id="rId28"/>
    <p:sldId id="282" r:id="rId29"/>
  </p:sldIdLst>
  <p:sldSz cx="9144000" cy="6858000" type="screen4x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4085">
          <p15:clr>
            <a:srgbClr val="A4A3A4"/>
          </p15:clr>
        </p15:guide>
        <p15:guide id="2" orient="horz" pos="1080" userDrawn="1">
          <p15:clr>
            <a:srgbClr val="A4A3A4"/>
          </p15:clr>
        </p15:guide>
        <p15:guide id="3" pos="446">
          <p15:clr>
            <a:srgbClr val="A4A3A4"/>
          </p15:clr>
        </p15:guide>
      </p15:sldGuideLst>
    </p:ext>
    <p:ext uri="{2D200454-40CA-4A62-9FC3-DE9A4176ACB9}">
      <p15:notesGuideLst xmlns:p15="http://schemas.microsoft.com/office/powerpoint/2012/main" xmlns="">
        <p15:guide id="1" orient="horz" pos="3223" userDrawn="1">
          <p15:clr>
            <a:srgbClr val="A4A3A4"/>
          </p15:clr>
        </p15:guide>
        <p15:guide id="2" pos="223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2CC"/>
    <a:srgbClr val="FFFF99"/>
    <a:srgbClr val="000000"/>
    <a:srgbClr val="FFB838"/>
    <a:srgbClr val="404040"/>
    <a:srgbClr val="465058"/>
    <a:srgbClr val="353F4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23" autoAdjust="0"/>
    <p:restoredTop sz="97511" autoAdjust="0"/>
  </p:normalViewPr>
  <p:slideViewPr>
    <p:cSldViewPr snapToGrid="0" snapToObjects="1">
      <p:cViewPr varScale="1">
        <p:scale>
          <a:sx n="131" d="100"/>
          <a:sy n="131" d="100"/>
        </p:scale>
        <p:origin x="-402" y="-84"/>
      </p:cViewPr>
      <p:guideLst>
        <p:guide orient="horz" pos="4085"/>
        <p:guide orient="horz" pos="1080"/>
        <p:guide pos="446"/>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napToObjects="1" showGuides="1">
      <p:cViewPr varScale="1">
        <p:scale>
          <a:sx n="79" d="100"/>
          <a:sy n="79" d="100"/>
        </p:scale>
        <p:origin x="-3942" y="-90"/>
      </p:cViewPr>
      <p:guideLst>
        <p:guide orient="horz" pos="3223"/>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b="0"/>
            </a:pPr>
            <a:r>
              <a:rPr lang="en-US" sz="1400" b="0" dirty="0" smtClean="0"/>
              <a:t>Communication</a:t>
            </a:r>
            <a:r>
              <a:rPr lang="en-US" sz="1400" b="0" baseline="0" dirty="0" smtClean="0"/>
              <a:t> Services</a:t>
            </a:r>
            <a:endParaRPr lang="en-US" sz="1400" b="0" dirty="0"/>
          </a:p>
        </c:rich>
      </c:tx>
      <c:layout>
        <c:manualLayout>
          <c:xMode val="edge"/>
          <c:yMode val="edge"/>
          <c:x val="0.4307064793667007"/>
          <c:y val="4.9907409406710734E-2"/>
        </c:manualLayout>
      </c:layout>
      <c:overlay val="0"/>
    </c:title>
    <c:autoTitleDeleted val="0"/>
    <c:plotArea>
      <c:layout>
        <c:manualLayout>
          <c:layoutTarget val="inner"/>
          <c:xMode val="edge"/>
          <c:yMode val="edge"/>
          <c:x val="0.13008694225721784"/>
          <c:y val="0.16201879813879946"/>
          <c:w val="0.4450812007874016"/>
          <c:h val="0.83798120186120051"/>
        </c:manualLayout>
      </c:layout>
      <c:pieChart>
        <c:varyColors val="1"/>
        <c:dLbls>
          <c:showLegendKey val="0"/>
          <c:showVal val="0"/>
          <c:showCatName val="0"/>
          <c:showSerName val="0"/>
          <c:showPercent val="0"/>
          <c:showBubbleSize val="0"/>
          <c:showLeaderLines val="0"/>
        </c:dLbls>
        <c:firstSliceAng val="0"/>
      </c:pieChart>
    </c:plotArea>
    <c:legend>
      <c:legendPos val="r"/>
      <c:layout>
        <c:manualLayout>
          <c:xMode val="edge"/>
          <c:yMode val="edge"/>
          <c:x val="0.57769063179366731"/>
          <c:y val="0.31254594827470977"/>
          <c:w val="0.29667629859122624"/>
          <c:h val="0.40161234102539584"/>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pPr>
            <a:r>
              <a:rPr lang="en-US" sz="1600" dirty="0" smtClean="0"/>
              <a:t>Communication</a:t>
            </a:r>
            <a:r>
              <a:rPr lang="en-US" sz="1600" baseline="0" dirty="0" smtClean="0"/>
              <a:t> Services</a:t>
            </a:r>
            <a:endParaRPr lang="en-US" sz="1600" dirty="0"/>
          </a:p>
        </c:rich>
      </c:tx>
      <c:layout>
        <c:manualLayout>
          <c:xMode val="edge"/>
          <c:yMode val="edge"/>
          <c:x val="0.26898841232039233"/>
          <c:y val="2.5754987966772763E-2"/>
        </c:manualLayout>
      </c:layout>
      <c:overlay val="0"/>
    </c:title>
    <c:autoTitleDeleted val="0"/>
    <c:plotArea>
      <c:layout>
        <c:manualLayout>
          <c:layoutTarget val="inner"/>
          <c:xMode val="edge"/>
          <c:yMode val="edge"/>
          <c:x val="0.19209290074626645"/>
          <c:y val="0.13919582963135482"/>
          <c:w val="0.4450812007874016"/>
          <c:h val="0.83798120186120051"/>
        </c:manualLayout>
      </c:layout>
      <c:pieChart>
        <c:varyColors val="1"/>
        <c:ser>
          <c:idx val="0"/>
          <c:order val="0"/>
          <c:tx>
            <c:strRef>
              <c:f>Sheet1!$B$1</c:f>
              <c:strCache>
                <c:ptCount val="1"/>
                <c:pt idx="0">
                  <c:v>Composition</c:v>
                </c:pt>
              </c:strCache>
            </c:strRef>
          </c:tx>
          <c:spPr>
            <a:ln>
              <a:solidFill>
                <a:schemeClr val="bg2"/>
              </a:solidFill>
            </a:ln>
          </c:spPr>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1"/>
            <c:extLst>
              <c:ext xmlns:c15="http://schemas.microsoft.com/office/drawing/2012/chart" uri="{CE6537A1-D6FC-4f65-9D91-7224C49458BB}">
                <c15:layout/>
              </c:ext>
            </c:extLst>
          </c:dLbls>
          <c:cat>
            <c:strRef>
              <c:f>Sheet1!$A$2:$A$4</c:f>
              <c:strCache>
                <c:ptCount val="3"/>
                <c:pt idx="0">
                  <c:v>Information Technology</c:v>
                </c:pt>
                <c:pt idx="1">
                  <c:v>Telecommunication Services</c:v>
                </c:pt>
                <c:pt idx="2">
                  <c:v>Consumer Discretionary</c:v>
                </c:pt>
              </c:strCache>
            </c:strRef>
          </c:cat>
          <c:val>
            <c:numRef>
              <c:f>Sheet1!$B$2:$B$4</c:f>
              <c:numCache>
                <c:formatCode>0%</c:formatCode>
                <c:ptCount val="3"/>
                <c:pt idx="0">
                  <c:v>0.41</c:v>
                </c:pt>
                <c:pt idx="1">
                  <c:v>0.33</c:v>
                </c:pt>
                <c:pt idx="2">
                  <c:v>0.26</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60947703687709742"/>
          <c:y val="0.29384299399172015"/>
          <c:w val="0.37858320157028236"/>
          <c:h val="0.54160371615570002"/>
        </c:manualLayout>
      </c:layout>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en-US" dirty="0"/>
          </a:p>
        </p:txBody>
      </p:sp>
      <p:sp>
        <p:nvSpPr>
          <p:cNvPr id="3" name="Date Placeholder 2"/>
          <p:cNvSpPr>
            <a:spLocks noGrp="1"/>
          </p:cNvSpPr>
          <p:nvPr>
            <p:ph type="dt" sz="quarter" idx="1"/>
          </p:nvPr>
        </p:nvSpPr>
        <p:spPr>
          <a:xfrm>
            <a:off x="4021294" y="0"/>
            <a:ext cx="3076363" cy="511731"/>
          </a:xfrm>
          <a:prstGeom prst="rect">
            <a:avLst/>
          </a:prstGeom>
        </p:spPr>
        <p:txBody>
          <a:bodyPr vert="horz" lIns="99048" tIns="49524" rIns="99048" bIns="49524" rtlCol="0"/>
          <a:lstStyle>
            <a:lvl1pPr algn="r">
              <a:defRPr sz="1300"/>
            </a:lvl1pPr>
          </a:lstStyle>
          <a:p>
            <a:fld id="{8BAF65A3-EAF0-8D46-BB35-B6F70C09664B}" type="datetimeFigureOut">
              <a:rPr lang="en-US" smtClean="0"/>
              <a:t>3/7/2018</a:t>
            </a:fld>
            <a:endParaRPr lang="en-US" dirty="0"/>
          </a:p>
        </p:txBody>
      </p:sp>
      <p:sp>
        <p:nvSpPr>
          <p:cNvPr id="5" name="Slide Number Placeholder 4"/>
          <p:cNvSpPr>
            <a:spLocks noGrp="1"/>
          </p:cNvSpPr>
          <p:nvPr>
            <p:ph type="sldNum" sz="quarter" idx="3"/>
          </p:nvPr>
        </p:nvSpPr>
        <p:spPr>
          <a:xfrm>
            <a:off x="4021294" y="9721106"/>
            <a:ext cx="3076363" cy="511731"/>
          </a:xfrm>
          <a:prstGeom prst="rect">
            <a:avLst/>
          </a:prstGeom>
        </p:spPr>
        <p:txBody>
          <a:bodyPr vert="horz" lIns="99048" tIns="49524" rIns="99048" bIns="49524" rtlCol="0" anchor="b"/>
          <a:lstStyle>
            <a:lvl1pPr algn="r">
              <a:defRPr sz="1300"/>
            </a:lvl1pPr>
          </a:lstStyle>
          <a:p>
            <a:fld id="{6FDD2596-4D7B-6B4A-8668-69393A9CFB51}" type="slidenum">
              <a:rPr lang="en-US" smtClean="0"/>
              <a:t>‹#›</a:t>
            </a:fld>
            <a:endParaRPr lang="en-US" dirty="0"/>
          </a:p>
        </p:txBody>
      </p:sp>
    </p:spTree>
    <p:extLst>
      <p:ext uri="{BB962C8B-B14F-4D97-AF65-F5344CB8AC3E}">
        <p14:creationId xmlns:p14="http://schemas.microsoft.com/office/powerpoint/2010/main" val="2922416189"/>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en-US" dirty="0"/>
          </a:p>
        </p:txBody>
      </p:sp>
      <p:sp>
        <p:nvSpPr>
          <p:cNvPr id="3" name="Date Placeholder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092BEFC3-455F-A648-98F0-D686907E2B3E}" type="datetimeFigureOut">
              <a:rPr lang="en-US" smtClean="0"/>
              <a:t>3/7/2018</a:t>
            </a:fld>
            <a:endParaRPr lang="en-US" dirty="0"/>
          </a:p>
        </p:txBody>
      </p:sp>
      <p:sp>
        <p:nvSpPr>
          <p:cNvPr id="4" name="Slide Image Placehold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endParaRPr lang="en-US" dirty="0"/>
          </a:p>
        </p:txBody>
      </p:sp>
      <p:sp>
        <p:nvSpPr>
          <p:cNvPr id="5" name="Notes Placeholder 4"/>
          <p:cNvSpPr>
            <a:spLocks noGrp="1"/>
          </p:cNvSpPr>
          <p:nvPr>
            <p:ph type="body" sz="quarter" idx="3"/>
          </p:nvPr>
        </p:nvSpPr>
        <p:spPr>
          <a:xfrm>
            <a:off x="709930" y="4861441"/>
            <a:ext cx="5679440" cy="4605576"/>
          </a:xfrm>
          <a:prstGeom prst="rect">
            <a:avLst/>
          </a:prstGeom>
        </p:spPr>
        <p:txBody>
          <a:bodyPr vert="horz" lIns="99048" tIns="49524" rIns="99048" bIns="4952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E0D1CB70-96A2-1B47-BE1C-4D2608E5FBDD}" type="slidenum">
              <a:rPr lang="en-US" smtClean="0"/>
              <a:t>‹#›</a:t>
            </a:fld>
            <a:endParaRPr lang="en-US" dirty="0"/>
          </a:p>
        </p:txBody>
      </p:sp>
    </p:spTree>
    <p:extLst>
      <p:ext uri="{BB962C8B-B14F-4D97-AF65-F5344CB8AC3E}">
        <p14:creationId xmlns:p14="http://schemas.microsoft.com/office/powerpoint/2010/main" val="2833040738"/>
      </p:ext>
    </p:extLst>
  </p:cSld>
  <p:clrMap bg1="lt1" tx1="dk1" bg2="lt2" tx2="dk2" accent1="accent1" accent2="accent2" accent3="accent3" accent4="accent4" accent5="accent5" accent6="accent6" hlink="hlink" folHlink="folHlink"/>
  <p:hf hd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D1CB70-96A2-1B47-BE1C-4D2608E5FBDD}" type="slidenum">
              <a:rPr lang="en-US" smtClean="0"/>
              <a:t>1</a:t>
            </a:fld>
            <a:endParaRPr lang="en-US" dirty="0"/>
          </a:p>
        </p:txBody>
      </p:sp>
    </p:spTree>
    <p:extLst>
      <p:ext uri="{BB962C8B-B14F-4D97-AF65-F5344CB8AC3E}">
        <p14:creationId xmlns:p14="http://schemas.microsoft.com/office/powerpoint/2010/main" val="23917177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D1CB70-96A2-1B47-BE1C-4D2608E5FBDD}" type="slidenum">
              <a:rPr lang="en-US" smtClean="0"/>
              <a:t>5</a:t>
            </a:fld>
            <a:endParaRPr lang="en-US" dirty="0"/>
          </a:p>
        </p:txBody>
      </p:sp>
    </p:spTree>
    <p:extLst>
      <p:ext uri="{BB962C8B-B14F-4D97-AF65-F5344CB8AC3E}">
        <p14:creationId xmlns:p14="http://schemas.microsoft.com/office/powerpoint/2010/main" val="7830547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D1CB70-96A2-1B47-BE1C-4D2608E5FBDD}" type="slidenum">
              <a:rPr lang="en-US" smtClean="0"/>
              <a:t>6</a:t>
            </a:fld>
            <a:endParaRPr lang="en-US" dirty="0"/>
          </a:p>
        </p:txBody>
      </p:sp>
    </p:spTree>
    <p:extLst>
      <p:ext uri="{BB962C8B-B14F-4D97-AF65-F5344CB8AC3E}">
        <p14:creationId xmlns:p14="http://schemas.microsoft.com/office/powerpoint/2010/main" val="7830547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E0D1CB70-96A2-1B47-BE1C-4D2608E5FBDD}" type="slidenum">
              <a:rPr lang="en-US" smtClean="0"/>
              <a:t>8</a:t>
            </a:fld>
            <a:endParaRPr lang="en-US" dirty="0"/>
          </a:p>
        </p:txBody>
      </p:sp>
    </p:spTree>
    <p:extLst>
      <p:ext uri="{BB962C8B-B14F-4D97-AF65-F5344CB8AC3E}">
        <p14:creationId xmlns:p14="http://schemas.microsoft.com/office/powerpoint/2010/main" val="28606007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fld id="{E0D1CB70-96A2-1B47-BE1C-4D2608E5FBDD}" type="slidenum">
              <a:rPr lang="en-US" smtClean="0"/>
              <a:t>9</a:t>
            </a:fld>
            <a:endParaRPr lang="en-US" dirty="0"/>
          </a:p>
        </p:txBody>
      </p:sp>
    </p:spTree>
    <p:extLst>
      <p:ext uri="{BB962C8B-B14F-4D97-AF65-F5344CB8AC3E}">
        <p14:creationId xmlns:p14="http://schemas.microsoft.com/office/powerpoint/2010/main" val="12105239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E0D1CB70-96A2-1B47-BE1C-4D2608E5FBDD}" type="slidenum">
              <a:rPr lang="en-US" smtClean="0"/>
              <a:t>16</a:t>
            </a:fld>
            <a:endParaRPr lang="en-US" dirty="0"/>
          </a:p>
        </p:txBody>
      </p:sp>
    </p:spTree>
    <p:extLst>
      <p:ext uri="{BB962C8B-B14F-4D97-AF65-F5344CB8AC3E}">
        <p14:creationId xmlns:p14="http://schemas.microsoft.com/office/powerpoint/2010/main" val="20998289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arigold Title Slide">
    <p:spTree>
      <p:nvGrpSpPr>
        <p:cNvPr id="1" name=""/>
        <p:cNvGrpSpPr/>
        <p:nvPr/>
      </p:nvGrpSpPr>
      <p:grpSpPr>
        <a:xfrm>
          <a:off x="0" y="0"/>
          <a:ext cx="0" cy="0"/>
          <a:chOff x="0" y="0"/>
          <a:chExt cx="0" cy="0"/>
        </a:xfrm>
      </p:grpSpPr>
      <p:grpSp>
        <p:nvGrpSpPr>
          <p:cNvPr id="4" name="Group 3"/>
          <p:cNvGrpSpPr/>
          <p:nvPr userDrawn="1"/>
        </p:nvGrpSpPr>
        <p:grpSpPr>
          <a:xfrm>
            <a:off x="227013" y="228600"/>
            <a:ext cx="8725311" cy="6020562"/>
            <a:chOff x="227013" y="228600"/>
            <a:chExt cx="8725311" cy="6020562"/>
          </a:xfrm>
        </p:grpSpPr>
        <p:sp>
          <p:nvSpPr>
            <p:cNvPr id="8" name="Rectangle 7"/>
            <p:cNvSpPr/>
            <p:nvPr userDrawn="1"/>
          </p:nvSpPr>
          <p:spPr>
            <a:xfrm>
              <a:off x="227013" y="228600"/>
              <a:ext cx="8686800" cy="597103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Calibri"/>
              </a:endParaRPr>
            </a:p>
          </p:txBody>
        </p:sp>
        <p:sp>
          <p:nvSpPr>
            <p:cNvPr id="10" name="Right Triangle 9"/>
            <p:cNvSpPr>
              <a:spLocks noChangeAspect="1"/>
            </p:cNvSpPr>
            <p:nvPr userDrawn="1"/>
          </p:nvSpPr>
          <p:spPr>
            <a:xfrm flipH="1">
              <a:off x="8403684" y="5700522"/>
              <a:ext cx="548640" cy="548640"/>
            </a:xfrm>
            <a:prstGeom prst="rtTriangl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Calibri"/>
              </a:endParaRPr>
            </a:p>
          </p:txBody>
        </p:sp>
      </p:grpSp>
      <p:sp>
        <p:nvSpPr>
          <p:cNvPr id="2" name="Title 1"/>
          <p:cNvSpPr>
            <a:spLocks noGrp="1"/>
          </p:cNvSpPr>
          <p:nvPr userDrawn="1">
            <p:ph type="ctrTitle"/>
          </p:nvPr>
        </p:nvSpPr>
        <p:spPr>
          <a:xfrm>
            <a:off x="685800" y="1232690"/>
            <a:ext cx="6382932" cy="2014406"/>
          </a:xfrm>
        </p:spPr>
        <p:txBody>
          <a:bodyPr lIns="91440" bIns="45720" anchor="b">
            <a:noAutofit/>
          </a:bodyPr>
          <a:lstStyle>
            <a:lvl1pPr>
              <a:lnSpc>
                <a:spcPct val="90000"/>
              </a:lnSpc>
              <a:defRPr sz="4000" b="0" i="0">
                <a:solidFill>
                  <a:schemeClr val="bg1"/>
                </a:solidFill>
                <a:latin typeface="Calibri"/>
                <a:cs typeface="Calibri"/>
              </a:defRPr>
            </a:lvl1pPr>
          </a:lstStyle>
          <a:p>
            <a:r>
              <a:rPr lang="en-US" dirty="0" smtClean="0"/>
              <a:t>Click to edit Master title style</a:t>
            </a:r>
            <a:endParaRPr lang="en-US" dirty="0"/>
          </a:p>
        </p:txBody>
      </p:sp>
      <p:sp>
        <p:nvSpPr>
          <p:cNvPr id="3" name="Subtitle 2"/>
          <p:cNvSpPr>
            <a:spLocks noGrp="1"/>
          </p:cNvSpPr>
          <p:nvPr userDrawn="1">
            <p:ph type="subTitle" idx="1"/>
          </p:nvPr>
        </p:nvSpPr>
        <p:spPr>
          <a:xfrm>
            <a:off x="685800" y="3446313"/>
            <a:ext cx="6382932" cy="904014"/>
          </a:xfrm>
        </p:spPr>
        <p:txBody>
          <a:bodyPr>
            <a:normAutofit/>
          </a:bodyPr>
          <a:lstStyle>
            <a:lvl1pPr marL="0" indent="0" algn="l">
              <a:lnSpc>
                <a:spcPct val="120000"/>
              </a:lnSpc>
              <a:spcBef>
                <a:spcPts val="0"/>
              </a:spcBef>
              <a:buNone/>
              <a:defRPr sz="1800">
                <a:solidFill>
                  <a:schemeClr val="bg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5" name="Rectangle 14"/>
          <p:cNvSpPr/>
          <p:nvPr userDrawn="1"/>
        </p:nvSpPr>
        <p:spPr>
          <a:xfrm>
            <a:off x="5712839" y="6219877"/>
            <a:ext cx="3336331" cy="57001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TextBox 6"/>
          <p:cNvSpPr txBox="1"/>
          <p:nvPr userDrawn="1"/>
        </p:nvSpPr>
        <p:spPr>
          <a:xfrm>
            <a:off x="5937141" y="6438935"/>
            <a:ext cx="2987785" cy="246124"/>
          </a:xfrm>
          <a:prstGeom prst="rect">
            <a:avLst/>
          </a:prstGeom>
          <a:noFill/>
        </p:spPr>
        <p:txBody>
          <a:bodyPr wrap="none" lIns="0" tIns="0" rIns="0" bIns="0" rtlCol="0">
            <a:noAutofit/>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600" b="0" i="0" u="none" strike="noStrike" kern="1200" baseline="0" dirty="0" smtClean="0">
                <a:solidFill>
                  <a:schemeClr val="bg2"/>
                </a:solidFill>
                <a:latin typeface="+mn-lt"/>
                <a:ea typeface="+mn-ea"/>
                <a:cs typeface="+mn-cs"/>
              </a:rPr>
              <a:t>© 2018 MSCI Inc. All rights reserved. </a:t>
            </a:r>
          </a:p>
          <a:p>
            <a:pPr marL="0" marR="0" indent="0" algn="r" defTabSz="457200" rtl="0" eaLnBrk="1" fontAlgn="auto" latinLnBrk="0" hangingPunct="1">
              <a:lnSpc>
                <a:spcPct val="100000"/>
              </a:lnSpc>
              <a:spcBef>
                <a:spcPts val="0"/>
              </a:spcBef>
              <a:spcAft>
                <a:spcPts val="0"/>
              </a:spcAft>
              <a:buClrTx/>
              <a:buSzTx/>
              <a:buFontTx/>
              <a:buNone/>
              <a:tabLst/>
              <a:defRPr/>
            </a:pPr>
            <a:r>
              <a:rPr lang="en-GB" sz="600" b="0" i="0" u="none" strike="noStrike" kern="1200" baseline="0" dirty="0" smtClean="0">
                <a:solidFill>
                  <a:schemeClr val="bg2"/>
                </a:solidFill>
                <a:latin typeface="+mn-lt"/>
                <a:ea typeface="+mn-ea"/>
                <a:cs typeface="+mn-cs"/>
              </a:rPr>
              <a:t>Please refer to the disclaimer at the end of this document.</a:t>
            </a:r>
          </a:p>
        </p:txBody>
      </p:sp>
      <p:sp>
        <p:nvSpPr>
          <p:cNvPr id="16" name="Text Placeholder 15"/>
          <p:cNvSpPr>
            <a:spLocks noGrp="1"/>
          </p:cNvSpPr>
          <p:nvPr>
            <p:ph type="body" sz="quarter" idx="10"/>
          </p:nvPr>
        </p:nvSpPr>
        <p:spPr>
          <a:xfrm>
            <a:off x="685800" y="4489450"/>
            <a:ext cx="6383338" cy="719138"/>
          </a:xfrm>
        </p:spPr>
        <p:txBody>
          <a:bodyPr>
            <a:normAutofit/>
          </a:bodyPr>
          <a:lstStyle>
            <a:lvl1pPr marL="0" indent="0" algn="l" defTabSz="457200" rtl="0" eaLnBrk="1" latinLnBrk="0" hangingPunct="1">
              <a:lnSpc>
                <a:spcPct val="120000"/>
              </a:lnSpc>
              <a:spcBef>
                <a:spcPts val="0"/>
              </a:spcBef>
              <a:buClr>
                <a:schemeClr val="accent2"/>
              </a:buClr>
              <a:buFont typeface="Arial"/>
              <a:buNone/>
              <a:defRPr lang="en-US" sz="1800" b="1" i="0" kern="1200" dirty="0" smtClean="0">
                <a:solidFill>
                  <a:schemeClr val="bg2"/>
                </a:solidFill>
                <a:latin typeface="Calibri"/>
                <a:ea typeface="+mn-ea"/>
                <a:cs typeface="Calibri"/>
              </a:defRPr>
            </a:lvl1pPr>
          </a:lstStyle>
          <a:p>
            <a:pPr lvl="0"/>
            <a:r>
              <a:rPr lang="en-US" dirty="0" smtClean="0"/>
              <a:t>Click to edit Master text styles</a:t>
            </a:r>
          </a:p>
        </p:txBody>
      </p:sp>
    </p:spTree>
    <p:extLst>
      <p:ext uri="{BB962C8B-B14F-4D97-AF65-F5344CB8AC3E}">
        <p14:creationId xmlns:p14="http://schemas.microsoft.com/office/powerpoint/2010/main" val="277783238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800">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594000" y="1223999"/>
            <a:ext cx="3960000" cy="4824000"/>
          </a:xfrm>
        </p:spPr>
        <p:txBody>
          <a:bodyPr>
            <a:normAutofit/>
          </a:bodyPr>
          <a:lstStyle>
            <a:lvl1pPr>
              <a:buClr>
                <a:schemeClr val="accent1"/>
              </a:buClr>
              <a:defRPr sz="1600"/>
            </a:lvl1pPr>
            <a:lvl2pPr>
              <a:buClr>
                <a:schemeClr val="accent1"/>
              </a:buClr>
              <a:defRPr sz="1600"/>
            </a:lvl2pPr>
            <a:lvl3pPr>
              <a:buClr>
                <a:schemeClr val="accent1"/>
              </a:buClr>
              <a:defRPr sz="1600"/>
            </a:lvl3pPr>
            <a:lvl4pPr>
              <a:buClr>
                <a:schemeClr val="accent1"/>
              </a:buClr>
              <a:defRPr sz="1600"/>
            </a:lvl4pPr>
            <a:lvl5pPr>
              <a:buClr>
                <a:schemeClr val="accent1"/>
              </a:buCl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223999"/>
            <a:ext cx="3960000" cy="4824000"/>
          </a:xfrm>
        </p:spPr>
        <p:txBody>
          <a:bodyPr>
            <a:normAutofit/>
          </a:bodyPr>
          <a:lstStyle>
            <a:lvl1pPr>
              <a:buClr>
                <a:schemeClr val="accent1"/>
              </a:buClr>
              <a:defRPr sz="1600"/>
            </a:lvl1pPr>
            <a:lvl2pPr>
              <a:buClr>
                <a:schemeClr val="accent1"/>
              </a:buClr>
              <a:defRPr sz="1600"/>
            </a:lvl2pPr>
            <a:lvl3pPr>
              <a:buClr>
                <a:schemeClr val="accent1"/>
              </a:buClr>
              <a:defRPr sz="1600"/>
            </a:lvl3pPr>
            <a:lvl4pPr>
              <a:buClr>
                <a:schemeClr val="accent1"/>
              </a:buClr>
              <a:defRPr sz="1600"/>
            </a:lvl4pPr>
            <a:lvl5pPr>
              <a:buClr>
                <a:schemeClr val="accent1"/>
              </a:buCl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lide Number Placeholder 4"/>
          <p:cNvSpPr>
            <a:spLocks noGrp="1"/>
          </p:cNvSpPr>
          <p:nvPr>
            <p:ph type="sldNum" sz="quarter" idx="10"/>
          </p:nvPr>
        </p:nvSpPr>
        <p:spPr/>
        <p:txBody>
          <a:bodyPr/>
          <a:lstStyle/>
          <a:p>
            <a:fld id="{93AC2C76-E6AA-46CB-A2DE-F6E097F7C440}" type="slidenum">
              <a:rPr lang="en-GB" smtClean="0"/>
              <a:t>‹#›</a:t>
            </a:fld>
            <a:endParaRPr lang="en-GB" dirty="0"/>
          </a:p>
        </p:txBody>
      </p:sp>
    </p:spTree>
    <p:extLst>
      <p:ext uri="{BB962C8B-B14F-4D97-AF65-F5344CB8AC3E}">
        <p14:creationId xmlns:p14="http://schemas.microsoft.com/office/powerpoint/2010/main" val="185719010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800">
                <a:solidFill>
                  <a:schemeClr val="accent1"/>
                </a:solidFill>
              </a:defRPr>
            </a:lvl1pPr>
          </a:lstStyle>
          <a:p>
            <a:r>
              <a:rPr lang="en-US" dirty="0" smtClean="0"/>
              <a:t>Click to edit Master title style</a:t>
            </a:r>
            <a:endParaRPr lang="en-US" dirty="0"/>
          </a:p>
        </p:txBody>
      </p:sp>
      <p:sp>
        <p:nvSpPr>
          <p:cNvPr id="3" name="Slide Number Placeholder 2"/>
          <p:cNvSpPr>
            <a:spLocks noGrp="1"/>
          </p:cNvSpPr>
          <p:nvPr>
            <p:ph type="sldNum" sz="quarter" idx="10"/>
          </p:nvPr>
        </p:nvSpPr>
        <p:spPr/>
        <p:txBody>
          <a:bodyPr/>
          <a:lstStyle/>
          <a:p>
            <a:fld id="{93AC2C76-E6AA-46CB-A2DE-F6E097F7C440}" type="slidenum">
              <a:rPr lang="en-GB" smtClean="0"/>
              <a:t>‹#›</a:t>
            </a:fld>
            <a:endParaRPr lang="en-GB" dirty="0"/>
          </a:p>
        </p:txBody>
      </p:sp>
    </p:spTree>
    <p:extLst>
      <p:ext uri="{BB962C8B-B14F-4D97-AF65-F5344CB8AC3E}">
        <p14:creationId xmlns:p14="http://schemas.microsoft.com/office/powerpoint/2010/main" val="174636007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Picture">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800">
                <a:solidFill>
                  <a:schemeClr val="accent1"/>
                </a:solidFill>
              </a:defRPr>
            </a:lvl1pPr>
          </a:lstStyle>
          <a:p>
            <a:r>
              <a:rPr lang="en-US" dirty="0" smtClean="0"/>
              <a:t>Click to edit Master title style</a:t>
            </a:r>
            <a:endParaRPr lang="en-US" dirty="0"/>
          </a:p>
        </p:txBody>
      </p:sp>
      <p:sp>
        <p:nvSpPr>
          <p:cNvPr id="7" name="Text Placeholder 3"/>
          <p:cNvSpPr>
            <a:spLocks noGrp="1"/>
          </p:cNvSpPr>
          <p:nvPr>
            <p:ph type="body" sz="half" idx="2"/>
          </p:nvPr>
        </p:nvSpPr>
        <p:spPr>
          <a:xfrm>
            <a:off x="594000" y="5591463"/>
            <a:ext cx="7992000" cy="347857"/>
          </a:xfrm>
        </p:spPr>
        <p:txBody>
          <a:bodyPr>
            <a:normAutofit/>
          </a:bodyPr>
          <a:lstStyle>
            <a:lvl1pPr marL="0" indent="0">
              <a:buNone/>
              <a:defRPr sz="160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3" name="Slide Number Placeholder 2"/>
          <p:cNvSpPr>
            <a:spLocks noGrp="1"/>
          </p:cNvSpPr>
          <p:nvPr>
            <p:ph type="sldNum" sz="quarter" idx="10"/>
          </p:nvPr>
        </p:nvSpPr>
        <p:spPr/>
        <p:txBody>
          <a:bodyPr/>
          <a:lstStyle/>
          <a:p>
            <a:fld id="{93AC2C76-E6AA-46CB-A2DE-F6E097F7C440}" type="slidenum">
              <a:rPr lang="en-GB" smtClean="0"/>
              <a:t>‹#›</a:t>
            </a:fld>
            <a:endParaRPr lang="en-GB" dirty="0"/>
          </a:p>
        </p:txBody>
      </p:sp>
    </p:spTree>
    <p:extLst>
      <p:ext uri="{BB962C8B-B14F-4D97-AF65-F5344CB8AC3E}">
        <p14:creationId xmlns:p14="http://schemas.microsoft.com/office/powerpoint/2010/main" val="403644836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act Us">
    <p:spTree>
      <p:nvGrpSpPr>
        <p:cNvPr id="1" name=""/>
        <p:cNvGrpSpPr/>
        <p:nvPr/>
      </p:nvGrpSpPr>
      <p:grpSpPr>
        <a:xfrm>
          <a:off x="0" y="0"/>
          <a:ext cx="0" cy="0"/>
          <a:chOff x="0" y="0"/>
          <a:chExt cx="0" cy="0"/>
        </a:xfrm>
      </p:grpSpPr>
      <p:grpSp>
        <p:nvGrpSpPr>
          <p:cNvPr id="10" name="Group 9"/>
          <p:cNvGrpSpPr/>
          <p:nvPr userDrawn="1"/>
        </p:nvGrpSpPr>
        <p:grpSpPr>
          <a:xfrm>
            <a:off x="227013" y="228600"/>
            <a:ext cx="8725311" cy="6020562"/>
            <a:chOff x="227013" y="228600"/>
            <a:chExt cx="8725311" cy="6020562"/>
          </a:xfrm>
        </p:grpSpPr>
        <p:sp>
          <p:nvSpPr>
            <p:cNvPr id="12" name="Rectangle 11"/>
            <p:cNvSpPr/>
            <p:nvPr userDrawn="1"/>
          </p:nvSpPr>
          <p:spPr>
            <a:xfrm>
              <a:off x="227013" y="228600"/>
              <a:ext cx="8686800" cy="5971032"/>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Calibri"/>
              </a:endParaRPr>
            </a:p>
          </p:txBody>
        </p:sp>
        <p:sp>
          <p:nvSpPr>
            <p:cNvPr id="13" name="Right Triangle 12"/>
            <p:cNvSpPr>
              <a:spLocks noChangeAspect="1"/>
            </p:cNvSpPr>
            <p:nvPr userDrawn="1"/>
          </p:nvSpPr>
          <p:spPr>
            <a:xfrm flipH="1">
              <a:off x="8403684" y="5700522"/>
              <a:ext cx="548640" cy="548640"/>
            </a:xfrm>
            <a:prstGeom prst="rtTriangl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Calibri"/>
              </a:endParaRPr>
            </a:p>
          </p:txBody>
        </p:sp>
      </p:grpSp>
      <p:sp>
        <p:nvSpPr>
          <p:cNvPr id="3" name="Content Placeholder 2"/>
          <p:cNvSpPr>
            <a:spLocks noGrp="1"/>
          </p:cNvSpPr>
          <p:nvPr>
            <p:ph idx="1"/>
          </p:nvPr>
        </p:nvSpPr>
        <p:spPr>
          <a:xfrm>
            <a:off x="396000" y="1224000"/>
            <a:ext cx="2520000" cy="4824000"/>
          </a:xfrm>
        </p:spPr>
        <p:txBody>
          <a:bodyPr>
            <a:normAutofit/>
          </a:bodyPr>
          <a:lstStyle>
            <a:lvl1pPr marL="0" indent="0">
              <a:lnSpc>
                <a:spcPct val="100000"/>
              </a:lnSpc>
              <a:spcBef>
                <a:spcPts val="0"/>
              </a:spcBef>
              <a:spcAft>
                <a:spcPts val="600"/>
              </a:spcAft>
              <a:buClr>
                <a:schemeClr val="accent2"/>
              </a:buClr>
              <a:buFont typeface="Arial"/>
              <a:buNone/>
              <a:tabLst/>
              <a:defRPr sz="1200">
                <a:solidFill>
                  <a:schemeClr val="bg2"/>
                </a:solidFill>
              </a:defRPr>
            </a:lvl1pPr>
            <a:lvl2pPr marL="230188" indent="0">
              <a:lnSpc>
                <a:spcPct val="100000"/>
              </a:lnSpc>
              <a:spcBef>
                <a:spcPts val="0"/>
              </a:spcBef>
              <a:spcAft>
                <a:spcPts val="600"/>
              </a:spcAft>
              <a:buClr>
                <a:schemeClr val="accent2"/>
              </a:buClr>
              <a:buNone/>
              <a:defRPr sz="1200">
                <a:solidFill>
                  <a:schemeClr val="bg2"/>
                </a:solidFill>
              </a:defRPr>
            </a:lvl2pPr>
            <a:lvl3pPr marL="461963" indent="0">
              <a:lnSpc>
                <a:spcPct val="100000"/>
              </a:lnSpc>
              <a:spcBef>
                <a:spcPts val="0"/>
              </a:spcBef>
              <a:spcAft>
                <a:spcPts val="600"/>
              </a:spcAft>
              <a:buClr>
                <a:schemeClr val="accent2"/>
              </a:buClr>
              <a:buNone/>
              <a:defRPr sz="1200">
                <a:solidFill>
                  <a:schemeClr val="bg2"/>
                </a:solidFill>
              </a:defRPr>
            </a:lvl3pPr>
            <a:lvl4pPr marL="681038" indent="0">
              <a:lnSpc>
                <a:spcPct val="100000"/>
              </a:lnSpc>
              <a:spcBef>
                <a:spcPts val="0"/>
              </a:spcBef>
              <a:spcAft>
                <a:spcPts val="600"/>
              </a:spcAft>
              <a:buClr>
                <a:schemeClr val="accent2"/>
              </a:buClr>
              <a:buNone/>
              <a:defRPr sz="1200">
                <a:solidFill>
                  <a:schemeClr val="bg2"/>
                </a:solidFill>
              </a:defRPr>
            </a:lvl4pPr>
            <a:lvl5pPr marL="912812" indent="0">
              <a:lnSpc>
                <a:spcPct val="100000"/>
              </a:lnSpc>
              <a:spcBef>
                <a:spcPts val="0"/>
              </a:spcBef>
              <a:spcAft>
                <a:spcPts val="600"/>
              </a:spcAft>
              <a:buClr>
                <a:schemeClr val="accent2"/>
              </a:buClr>
              <a:buNone/>
              <a:defRPr sz="1200">
                <a:solidFill>
                  <a:schemeClr val="bg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itle 3"/>
          <p:cNvSpPr>
            <a:spLocks noGrp="1"/>
          </p:cNvSpPr>
          <p:nvPr>
            <p:ph type="title"/>
          </p:nvPr>
        </p:nvSpPr>
        <p:spPr/>
        <p:txBody>
          <a:bodyPr>
            <a:normAutofit/>
          </a:bodyPr>
          <a:lstStyle>
            <a:lvl1pPr>
              <a:defRPr sz="2800">
                <a:solidFill>
                  <a:schemeClr val="tx1"/>
                </a:solidFill>
              </a:defRPr>
            </a:lvl1pPr>
          </a:lstStyle>
          <a:p>
            <a:r>
              <a:rPr lang="en-US" dirty="0" smtClean="0"/>
              <a:t>Click to edit Master title style</a:t>
            </a:r>
            <a:endParaRPr lang="en-US" dirty="0"/>
          </a:p>
        </p:txBody>
      </p:sp>
      <p:sp>
        <p:nvSpPr>
          <p:cNvPr id="8" name="Content Placeholder 2"/>
          <p:cNvSpPr>
            <a:spLocks noGrp="1"/>
          </p:cNvSpPr>
          <p:nvPr>
            <p:ph idx="11"/>
          </p:nvPr>
        </p:nvSpPr>
        <p:spPr>
          <a:xfrm>
            <a:off x="3312000" y="1224000"/>
            <a:ext cx="2520000" cy="4824000"/>
          </a:xfrm>
        </p:spPr>
        <p:txBody>
          <a:bodyPr>
            <a:normAutofit/>
          </a:bodyPr>
          <a:lstStyle>
            <a:lvl1pPr marL="0" indent="0">
              <a:lnSpc>
                <a:spcPct val="100000"/>
              </a:lnSpc>
              <a:spcBef>
                <a:spcPts val="0"/>
              </a:spcBef>
              <a:spcAft>
                <a:spcPts val="600"/>
              </a:spcAft>
              <a:buClr>
                <a:schemeClr val="accent2"/>
              </a:buClr>
              <a:buFont typeface="Arial"/>
              <a:buNone/>
              <a:tabLst/>
              <a:defRPr sz="1200">
                <a:solidFill>
                  <a:schemeClr val="bg2"/>
                </a:solidFill>
              </a:defRPr>
            </a:lvl1pPr>
            <a:lvl2pPr marL="230188" indent="0">
              <a:lnSpc>
                <a:spcPct val="100000"/>
              </a:lnSpc>
              <a:spcBef>
                <a:spcPts val="0"/>
              </a:spcBef>
              <a:spcAft>
                <a:spcPts val="600"/>
              </a:spcAft>
              <a:buClr>
                <a:schemeClr val="accent2"/>
              </a:buClr>
              <a:buNone/>
              <a:defRPr sz="1200">
                <a:solidFill>
                  <a:schemeClr val="bg2"/>
                </a:solidFill>
              </a:defRPr>
            </a:lvl2pPr>
            <a:lvl3pPr marL="461963" indent="0">
              <a:lnSpc>
                <a:spcPct val="100000"/>
              </a:lnSpc>
              <a:spcBef>
                <a:spcPts val="0"/>
              </a:spcBef>
              <a:spcAft>
                <a:spcPts val="600"/>
              </a:spcAft>
              <a:buClr>
                <a:schemeClr val="accent2"/>
              </a:buClr>
              <a:buNone/>
              <a:defRPr sz="1200">
                <a:solidFill>
                  <a:schemeClr val="bg2"/>
                </a:solidFill>
              </a:defRPr>
            </a:lvl3pPr>
            <a:lvl4pPr marL="681038" indent="0">
              <a:lnSpc>
                <a:spcPct val="100000"/>
              </a:lnSpc>
              <a:spcBef>
                <a:spcPts val="0"/>
              </a:spcBef>
              <a:spcAft>
                <a:spcPts val="600"/>
              </a:spcAft>
              <a:buClr>
                <a:schemeClr val="accent2"/>
              </a:buClr>
              <a:buNone/>
              <a:defRPr sz="1200">
                <a:solidFill>
                  <a:schemeClr val="bg2"/>
                </a:solidFill>
              </a:defRPr>
            </a:lvl4pPr>
            <a:lvl5pPr marL="912812" indent="0">
              <a:lnSpc>
                <a:spcPct val="100000"/>
              </a:lnSpc>
              <a:spcBef>
                <a:spcPts val="0"/>
              </a:spcBef>
              <a:spcAft>
                <a:spcPts val="600"/>
              </a:spcAft>
              <a:buClr>
                <a:schemeClr val="accent2"/>
              </a:buClr>
              <a:buNone/>
              <a:defRPr sz="1200">
                <a:solidFill>
                  <a:schemeClr val="bg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Content Placeholder 2"/>
          <p:cNvSpPr>
            <a:spLocks noGrp="1"/>
          </p:cNvSpPr>
          <p:nvPr>
            <p:ph idx="12"/>
          </p:nvPr>
        </p:nvSpPr>
        <p:spPr>
          <a:xfrm>
            <a:off x="6228000" y="1224000"/>
            <a:ext cx="2520000" cy="4824000"/>
          </a:xfrm>
        </p:spPr>
        <p:txBody>
          <a:bodyPr>
            <a:normAutofit/>
          </a:bodyPr>
          <a:lstStyle>
            <a:lvl1pPr marL="0" indent="0">
              <a:lnSpc>
                <a:spcPct val="100000"/>
              </a:lnSpc>
              <a:spcBef>
                <a:spcPts val="0"/>
              </a:spcBef>
              <a:spcAft>
                <a:spcPts val="600"/>
              </a:spcAft>
              <a:buClr>
                <a:schemeClr val="accent2"/>
              </a:buClr>
              <a:buFont typeface="Arial"/>
              <a:buNone/>
              <a:tabLst/>
              <a:defRPr sz="1200">
                <a:solidFill>
                  <a:schemeClr val="bg2"/>
                </a:solidFill>
              </a:defRPr>
            </a:lvl1pPr>
            <a:lvl2pPr marL="230188" indent="0">
              <a:lnSpc>
                <a:spcPct val="100000"/>
              </a:lnSpc>
              <a:spcBef>
                <a:spcPts val="0"/>
              </a:spcBef>
              <a:spcAft>
                <a:spcPts val="600"/>
              </a:spcAft>
              <a:buClr>
                <a:schemeClr val="accent2"/>
              </a:buClr>
              <a:buNone/>
              <a:defRPr sz="1200">
                <a:solidFill>
                  <a:schemeClr val="bg2"/>
                </a:solidFill>
              </a:defRPr>
            </a:lvl2pPr>
            <a:lvl3pPr marL="461963" indent="0">
              <a:lnSpc>
                <a:spcPct val="100000"/>
              </a:lnSpc>
              <a:spcBef>
                <a:spcPts val="0"/>
              </a:spcBef>
              <a:spcAft>
                <a:spcPts val="600"/>
              </a:spcAft>
              <a:buClr>
                <a:schemeClr val="accent2"/>
              </a:buClr>
              <a:buNone/>
              <a:defRPr sz="1200">
                <a:solidFill>
                  <a:schemeClr val="bg2"/>
                </a:solidFill>
              </a:defRPr>
            </a:lvl3pPr>
            <a:lvl4pPr marL="681038" indent="0">
              <a:lnSpc>
                <a:spcPct val="100000"/>
              </a:lnSpc>
              <a:spcBef>
                <a:spcPts val="0"/>
              </a:spcBef>
              <a:spcAft>
                <a:spcPts val="600"/>
              </a:spcAft>
              <a:buClr>
                <a:schemeClr val="accent2"/>
              </a:buClr>
              <a:buNone/>
              <a:defRPr sz="1200">
                <a:solidFill>
                  <a:schemeClr val="bg2"/>
                </a:solidFill>
              </a:defRPr>
            </a:lvl4pPr>
            <a:lvl5pPr marL="912812" indent="0">
              <a:lnSpc>
                <a:spcPct val="100000"/>
              </a:lnSpc>
              <a:spcBef>
                <a:spcPts val="0"/>
              </a:spcBef>
              <a:spcAft>
                <a:spcPts val="600"/>
              </a:spcAft>
              <a:buClr>
                <a:schemeClr val="accent2"/>
              </a:buClr>
              <a:buNone/>
              <a:defRPr sz="1200">
                <a:solidFill>
                  <a:schemeClr val="bg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698825479"/>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grpSp>
        <p:nvGrpSpPr>
          <p:cNvPr id="10" name="Group 9"/>
          <p:cNvGrpSpPr/>
          <p:nvPr userDrawn="1"/>
        </p:nvGrpSpPr>
        <p:grpSpPr>
          <a:xfrm>
            <a:off x="227013" y="228600"/>
            <a:ext cx="8725311" cy="6020562"/>
            <a:chOff x="227013" y="228600"/>
            <a:chExt cx="8725311" cy="6020562"/>
          </a:xfrm>
        </p:grpSpPr>
        <p:sp>
          <p:nvSpPr>
            <p:cNvPr id="12" name="Rectangle 11"/>
            <p:cNvSpPr/>
            <p:nvPr userDrawn="1"/>
          </p:nvSpPr>
          <p:spPr>
            <a:xfrm>
              <a:off x="227013" y="228600"/>
              <a:ext cx="8686800" cy="5971032"/>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Calibri"/>
              </a:endParaRPr>
            </a:p>
          </p:txBody>
        </p:sp>
        <p:sp>
          <p:nvSpPr>
            <p:cNvPr id="13" name="Right Triangle 12"/>
            <p:cNvSpPr>
              <a:spLocks noChangeAspect="1"/>
            </p:cNvSpPr>
            <p:nvPr userDrawn="1"/>
          </p:nvSpPr>
          <p:spPr>
            <a:xfrm flipH="1">
              <a:off x="8403684" y="5700522"/>
              <a:ext cx="548640" cy="548640"/>
            </a:xfrm>
            <a:prstGeom prst="rtTriangl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Calibri"/>
              </a:endParaRPr>
            </a:p>
          </p:txBody>
        </p:sp>
      </p:grpSp>
      <p:sp>
        <p:nvSpPr>
          <p:cNvPr id="3" name="Content Placeholder 2"/>
          <p:cNvSpPr>
            <a:spLocks noGrp="1"/>
          </p:cNvSpPr>
          <p:nvPr>
            <p:ph idx="1"/>
          </p:nvPr>
        </p:nvSpPr>
        <p:spPr>
          <a:xfrm>
            <a:off x="594360" y="1224000"/>
            <a:ext cx="7992000" cy="4824000"/>
          </a:xfrm>
        </p:spPr>
        <p:txBody>
          <a:bodyPr>
            <a:normAutofit/>
          </a:bodyPr>
          <a:lstStyle>
            <a:lvl1pPr marL="0" indent="0">
              <a:lnSpc>
                <a:spcPct val="100000"/>
              </a:lnSpc>
              <a:spcBef>
                <a:spcPts val="0"/>
              </a:spcBef>
              <a:spcAft>
                <a:spcPts val="600"/>
              </a:spcAft>
              <a:buClr>
                <a:schemeClr val="accent2"/>
              </a:buClr>
              <a:buFont typeface="Arial"/>
              <a:buNone/>
              <a:tabLst/>
              <a:defRPr sz="800">
                <a:solidFill>
                  <a:schemeClr val="bg2"/>
                </a:solidFill>
              </a:defRPr>
            </a:lvl1pPr>
            <a:lvl2pPr marL="230188" indent="0">
              <a:lnSpc>
                <a:spcPct val="100000"/>
              </a:lnSpc>
              <a:spcBef>
                <a:spcPts val="0"/>
              </a:spcBef>
              <a:spcAft>
                <a:spcPts val="600"/>
              </a:spcAft>
              <a:buClr>
                <a:schemeClr val="accent2"/>
              </a:buClr>
              <a:buNone/>
              <a:defRPr sz="800">
                <a:solidFill>
                  <a:schemeClr val="bg2"/>
                </a:solidFill>
              </a:defRPr>
            </a:lvl2pPr>
            <a:lvl3pPr marL="461963" indent="0">
              <a:lnSpc>
                <a:spcPct val="100000"/>
              </a:lnSpc>
              <a:spcBef>
                <a:spcPts val="0"/>
              </a:spcBef>
              <a:spcAft>
                <a:spcPts val="600"/>
              </a:spcAft>
              <a:buClr>
                <a:schemeClr val="accent2"/>
              </a:buClr>
              <a:buNone/>
              <a:defRPr sz="800">
                <a:solidFill>
                  <a:schemeClr val="bg2"/>
                </a:solidFill>
              </a:defRPr>
            </a:lvl3pPr>
            <a:lvl4pPr marL="681038" indent="0">
              <a:lnSpc>
                <a:spcPct val="100000"/>
              </a:lnSpc>
              <a:spcBef>
                <a:spcPts val="0"/>
              </a:spcBef>
              <a:spcAft>
                <a:spcPts val="600"/>
              </a:spcAft>
              <a:buClr>
                <a:schemeClr val="accent2"/>
              </a:buClr>
              <a:buNone/>
              <a:defRPr sz="800">
                <a:solidFill>
                  <a:schemeClr val="bg2"/>
                </a:solidFill>
              </a:defRPr>
            </a:lvl4pPr>
            <a:lvl5pPr marL="912812" indent="0">
              <a:lnSpc>
                <a:spcPct val="100000"/>
              </a:lnSpc>
              <a:spcBef>
                <a:spcPts val="0"/>
              </a:spcBef>
              <a:spcAft>
                <a:spcPts val="600"/>
              </a:spcAft>
              <a:buClr>
                <a:schemeClr val="accent2"/>
              </a:buClr>
              <a:buNone/>
              <a:defRPr sz="800">
                <a:solidFill>
                  <a:schemeClr val="bg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itle 3"/>
          <p:cNvSpPr>
            <a:spLocks noGrp="1"/>
          </p:cNvSpPr>
          <p:nvPr>
            <p:ph type="title"/>
          </p:nvPr>
        </p:nvSpPr>
        <p:spPr/>
        <p:txBody>
          <a:bodyPr>
            <a:normAutofit/>
          </a:bodyPr>
          <a:lstStyle>
            <a:lvl1pPr>
              <a:defRPr sz="2800">
                <a:solidFill>
                  <a:schemeClr val="tx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353362791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ue Title Slide - Marigold Text">
    <p:spTree>
      <p:nvGrpSpPr>
        <p:cNvPr id="1" name=""/>
        <p:cNvGrpSpPr/>
        <p:nvPr/>
      </p:nvGrpSpPr>
      <p:grpSpPr>
        <a:xfrm>
          <a:off x="0" y="0"/>
          <a:ext cx="0" cy="0"/>
          <a:chOff x="0" y="0"/>
          <a:chExt cx="0" cy="0"/>
        </a:xfrm>
      </p:grpSpPr>
      <p:grpSp>
        <p:nvGrpSpPr>
          <p:cNvPr id="4" name="Group 3"/>
          <p:cNvGrpSpPr/>
          <p:nvPr userDrawn="1"/>
        </p:nvGrpSpPr>
        <p:grpSpPr>
          <a:xfrm>
            <a:off x="227013" y="228600"/>
            <a:ext cx="8725311" cy="6020562"/>
            <a:chOff x="227013" y="228600"/>
            <a:chExt cx="8725311" cy="6020562"/>
          </a:xfrm>
        </p:grpSpPr>
        <p:sp>
          <p:nvSpPr>
            <p:cNvPr id="8" name="Rectangle 7"/>
            <p:cNvSpPr/>
            <p:nvPr userDrawn="1"/>
          </p:nvSpPr>
          <p:spPr>
            <a:xfrm>
              <a:off x="227013" y="228600"/>
              <a:ext cx="8686800" cy="597103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Calibri"/>
              </a:endParaRPr>
            </a:p>
          </p:txBody>
        </p:sp>
        <p:sp>
          <p:nvSpPr>
            <p:cNvPr id="10" name="Right Triangle 9"/>
            <p:cNvSpPr>
              <a:spLocks noChangeAspect="1"/>
            </p:cNvSpPr>
            <p:nvPr userDrawn="1"/>
          </p:nvSpPr>
          <p:spPr>
            <a:xfrm flipH="1">
              <a:off x="8403684" y="5700522"/>
              <a:ext cx="548640" cy="548640"/>
            </a:xfrm>
            <a:prstGeom prst="rtTriangl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Calibri"/>
              </a:endParaRPr>
            </a:p>
          </p:txBody>
        </p:sp>
      </p:grpSp>
      <p:sp>
        <p:nvSpPr>
          <p:cNvPr id="2" name="Title 1"/>
          <p:cNvSpPr>
            <a:spLocks noGrp="1"/>
          </p:cNvSpPr>
          <p:nvPr userDrawn="1">
            <p:ph type="ctrTitle"/>
          </p:nvPr>
        </p:nvSpPr>
        <p:spPr>
          <a:xfrm>
            <a:off x="685800" y="1232690"/>
            <a:ext cx="6382932" cy="2014406"/>
          </a:xfrm>
        </p:spPr>
        <p:txBody>
          <a:bodyPr lIns="91440" bIns="45720" anchor="b">
            <a:noAutofit/>
          </a:bodyPr>
          <a:lstStyle>
            <a:lvl1pPr>
              <a:lnSpc>
                <a:spcPct val="90000"/>
              </a:lnSpc>
              <a:defRPr sz="4000" b="0" i="0">
                <a:solidFill>
                  <a:schemeClr val="accent2"/>
                </a:solidFill>
                <a:latin typeface="Calibri"/>
                <a:cs typeface="Calibri"/>
              </a:defRPr>
            </a:lvl1pPr>
          </a:lstStyle>
          <a:p>
            <a:r>
              <a:rPr lang="en-US" dirty="0" smtClean="0"/>
              <a:t>Click to edit Master title style</a:t>
            </a:r>
            <a:endParaRPr lang="en-US" dirty="0"/>
          </a:p>
        </p:txBody>
      </p:sp>
      <p:sp>
        <p:nvSpPr>
          <p:cNvPr id="3" name="Subtitle 2"/>
          <p:cNvSpPr>
            <a:spLocks noGrp="1"/>
          </p:cNvSpPr>
          <p:nvPr userDrawn="1">
            <p:ph type="subTitle" idx="1"/>
          </p:nvPr>
        </p:nvSpPr>
        <p:spPr>
          <a:xfrm>
            <a:off x="685800" y="3446313"/>
            <a:ext cx="6382932" cy="904014"/>
          </a:xfrm>
        </p:spPr>
        <p:txBody>
          <a:bodyPr>
            <a:normAutofit/>
          </a:bodyPr>
          <a:lstStyle>
            <a:lvl1pPr marL="0" indent="0" algn="l">
              <a:lnSpc>
                <a:spcPct val="120000"/>
              </a:lnSpc>
              <a:spcBef>
                <a:spcPts val="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5" name="Rectangle 14"/>
          <p:cNvSpPr/>
          <p:nvPr userDrawn="1"/>
        </p:nvSpPr>
        <p:spPr>
          <a:xfrm>
            <a:off x="5712839" y="6219877"/>
            <a:ext cx="3336331" cy="57001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Text Placeholder 15"/>
          <p:cNvSpPr>
            <a:spLocks noGrp="1"/>
          </p:cNvSpPr>
          <p:nvPr>
            <p:ph type="body" sz="quarter" idx="10"/>
          </p:nvPr>
        </p:nvSpPr>
        <p:spPr>
          <a:xfrm>
            <a:off x="685800" y="4489450"/>
            <a:ext cx="6383338" cy="719138"/>
          </a:xfrm>
        </p:spPr>
        <p:txBody>
          <a:bodyPr>
            <a:normAutofit/>
          </a:bodyPr>
          <a:lstStyle>
            <a:lvl1pPr marL="0" indent="0" algn="l" defTabSz="457200" rtl="0" eaLnBrk="1" latinLnBrk="0" hangingPunct="1">
              <a:lnSpc>
                <a:spcPct val="120000"/>
              </a:lnSpc>
              <a:spcBef>
                <a:spcPts val="0"/>
              </a:spcBef>
              <a:buClr>
                <a:schemeClr val="accent2"/>
              </a:buClr>
              <a:buFont typeface="Arial"/>
              <a:buNone/>
              <a:defRPr lang="en-US" sz="1800" b="1" i="0" kern="1200" dirty="0" smtClean="0">
                <a:solidFill>
                  <a:schemeClr val="bg1"/>
                </a:solidFill>
                <a:latin typeface="Calibri"/>
                <a:ea typeface="+mn-ea"/>
                <a:cs typeface="Calibri"/>
              </a:defRPr>
            </a:lvl1pPr>
          </a:lstStyle>
          <a:p>
            <a:pPr lvl="0"/>
            <a:r>
              <a:rPr lang="en-US" dirty="0" smtClean="0"/>
              <a:t>Click to edit Master text styles</a:t>
            </a:r>
          </a:p>
        </p:txBody>
      </p:sp>
      <p:sp>
        <p:nvSpPr>
          <p:cNvPr id="11" name="TextBox 10"/>
          <p:cNvSpPr txBox="1"/>
          <p:nvPr userDrawn="1"/>
        </p:nvSpPr>
        <p:spPr>
          <a:xfrm>
            <a:off x="5937141" y="6438935"/>
            <a:ext cx="2987785" cy="246124"/>
          </a:xfrm>
          <a:prstGeom prst="rect">
            <a:avLst/>
          </a:prstGeom>
          <a:noFill/>
        </p:spPr>
        <p:txBody>
          <a:bodyPr wrap="none" lIns="0" tIns="0" rIns="0" bIns="0" rtlCol="0">
            <a:noAutofit/>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600" b="0" i="0" u="none" strike="noStrike" kern="1200" baseline="0" dirty="0" smtClean="0">
                <a:solidFill>
                  <a:schemeClr val="bg2"/>
                </a:solidFill>
                <a:latin typeface="+mn-lt"/>
                <a:ea typeface="+mn-ea"/>
                <a:cs typeface="+mn-cs"/>
              </a:rPr>
              <a:t>© 2018 MSCI Inc. All rights reserved. </a:t>
            </a:r>
          </a:p>
          <a:p>
            <a:pPr marL="0" marR="0" indent="0" algn="r" defTabSz="457200" rtl="0" eaLnBrk="1" fontAlgn="auto" latinLnBrk="0" hangingPunct="1">
              <a:lnSpc>
                <a:spcPct val="100000"/>
              </a:lnSpc>
              <a:spcBef>
                <a:spcPts val="0"/>
              </a:spcBef>
              <a:spcAft>
                <a:spcPts val="0"/>
              </a:spcAft>
              <a:buClrTx/>
              <a:buSzTx/>
              <a:buFontTx/>
              <a:buNone/>
              <a:tabLst/>
              <a:defRPr/>
            </a:pPr>
            <a:r>
              <a:rPr lang="en-GB" sz="600" b="0" i="0" u="none" strike="noStrike" kern="1200" baseline="0" dirty="0" smtClean="0">
                <a:solidFill>
                  <a:schemeClr val="bg2"/>
                </a:solidFill>
                <a:latin typeface="+mn-lt"/>
                <a:ea typeface="+mn-ea"/>
                <a:cs typeface="+mn-cs"/>
              </a:rPr>
              <a:t>Please refer to the disclaimer at the end of this document.</a:t>
            </a:r>
          </a:p>
        </p:txBody>
      </p:sp>
    </p:spTree>
    <p:extLst>
      <p:ext uri="{BB962C8B-B14F-4D97-AF65-F5344CB8AC3E}">
        <p14:creationId xmlns:p14="http://schemas.microsoft.com/office/powerpoint/2010/main" val="50746367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ue Title Slide - White Text">
    <p:spTree>
      <p:nvGrpSpPr>
        <p:cNvPr id="1" name=""/>
        <p:cNvGrpSpPr/>
        <p:nvPr/>
      </p:nvGrpSpPr>
      <p:grpSpPr>
        <a:xfrm>
          <a:off x="0" y="0"/>
          <a:ext cx="0" cy="0"/>
          <a:chOff x="0" y="0"/>
          <a:chExt cx="0" cy="0"/>
        </a:xfrm>
      </p:grpSpPr>
      <p:grpSp>
        <p:nvGrpSpPr>
          <p:cNvPr id="4" name="Group 3"/>
          <p:cNvGrpSpPr/>
          <p:nvPr userDrawn="1"/>
        </p:nvGrpSpPr>
        <p:grpSpPr>
          <a:xfrm>
            <a:off x="227013" y="228600"/>
            <a:ext cx="8725311" cy="6020562"/>
            <a:chOff x="227013" y="228600"/>
            <a:chExt cx="8725311" cy="6020562"/>
          </a:xfrm>
        </p:grpSpPr>
        <p:sp>
          <p:nvSpPr>
            <p:cNvPr id="8" name="Rectangle 7"/>
            <p:cNvSpPr/>
            <p:nvPr userDrawn="1"/>
          </p:nvSpPr>
          <p:spPr>
            <a:xfrm>
              <a:off x="227013" y="228600"/>
              <a:ext cx="8686800" cy="597103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Calibri"/>
              </a:endParaRPr>
            </a:p>
          </p:txBody>
        </p:sp>
        <p:sp>
          <p:nvSpPr>
            <p:cNvPr id="10" name="Right Triangle 9"/>
            <p:cNvSpPr>
              <a:spLocks noChangeAspect="1"/>
            </p:cNvSpPr>
            <p:nvPr userDrawn="1"/>
          </p:nvSpPr>
          <p:spPr>
            <a:xfrm flipH="1">
              <a:off x="8403684" y="5700522"/>
              <a:ext cx="548640" cy="548640"/>
            </a:xfrm>
            <a:prstGeom prst="rtTriangl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Calibri"/>
              </a:endParaRPr>
            </a:p>
          </p:txBody>
        </p:sp>
      </p:grpSp>
      <p:sp>
        <p:nvSpPr>
          <p:cNvPr id="2" name="Title 1"/>
          <p:cNvSpPr>
            <a:spLocks noGrp="1"/>
          </p:cNvSpPr>
          <p:nvPr userDrawn="1">
            <p:ph type="ctrTitle"/>
          </p:nvPr>
        </p:nvSpPr>
        <p:spPr>
          <a:xfrm>
            <a:off x="685800" y="1232690"/>
            <a:ext cx="6382932" cy="2014406"/>
          </a:xfrm>
        </p:spPr>
        <p:txBody>
          <a:bodyPr lIns="91440" bIns="45720" anchor="b">
            <a:noAutofit/>
          </a:bodyPr>
          <a:lstStyle>
            <a:lvl1pPr>
              <a:lnSpc>
                <a:spcPct val="90000"/>
              </a:lnSpc>
              <a:defRPr sz="4000" b="0" i="0">
                <a:solidFill>
                  <a:schemeClr val="bg1"/>
                </a:solidFill>
                <a:latin typeface="Calibri"/>
                <a:cs typeface="Calibri"/>
              </a:defRPr>
            </a:lvl1pPr>
          </a:lstStyle>
          <a:p>
            <a:r>
              <a:rPr lang="en-US" dirty="0" smtClean="0"/>
              <a:t>Click to edit Master title style</a:t>
            </a:r>
            <a:endParaRPr lang="en-US" dirty="0"/>
          </a:p>
        </p:txBody>
      </p:sp>
      <p:sp>
        <p:nvSpPr>
          <p:cNvPr id="3" name="Subtitle 2"/>
          <p:cNvSpPr>
            <a:spLocks noGrp="1"/>
          </p:cNvSpPr>
          <p:nvPr userDrawn="1">
            <p:ph type="subTitle" idx="1"/>
          </p:nvPr>
        </p:nvSpPr>
        <p:spPr>
          <a:xfrm>
            <a:off x="685800" y="3446313"/>
            <a:ext cx="6382932" cy="904014"/>
          </a:xfrm>
        </p:spPr>
        <p:txBody>
          <a:bodyPr>
            <a:normAutofit/>
          </a:bodyPr>
          <a:lstStyle>
            <a:lvl1pPr marL="0" indent="0" algn="l">
              <a:lnSpc>
                <a:spcPct val="120000"/>
              </a:lnSpc>
              <a:spcBef>
                <a:spcPts val="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5" name="Rectangle 14"/>
          <p:cNvSpPr/>
          <p:nvPr userDrawn="1"/>
        </p:nvSpPr>
        <p:spPr>
          <a:xfrm>
            <a:off x="5712839" y="6219877"/>
            <a:ext cx="3336331" cy="57001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Text Placeholder 15"/>
          <p:cNvSpPr>
            <a:spLocks noGrp="1"/>
          </p:cNvSpPr>
          <p:nvPr>
            <p:ph type="body" sz="quarter" idx="10"/>
          </p:nvPr>
        </p:nvSpPr>
        <p:spPr>
          <a:xfrm>
            <a:off x="685800" y="4489450"/>
            <a:ext cx="6383338" cy="719138"/>
          </a:xfrm>
        </p:spPr>
        <p:txBody>
          <a:bodyPr>
            <a:normAutofit/>
          </a:bodyPr>
          <a:lstStyle>
            <a:lvl1pPr marL="0" indent="0" algn="l" defTabSz="457200" rtl="0" eaLnBrk="1" latinLnBrk="0" hangingPunct="1">
              <a:lnSpc>
                <a:spcPct val="120000"/>
              </a:lnSpc>
              <a:spcBef>
                <a:spcPts val="0"/>
              </a:spcBef>
              <a:buClr>
                <a:schemeClr val="accent2"/>
              </a:buClr>
              <a:buFont typeface="Arial"/>
              <a:buNone/>
              <a:defRPr lang="en-US" sz="1800" b="1" i="0" kern="1200" dirty="0" smtClean="0">
                <a:solidFill>
                  <a:schemeClr val="bg1"/>
                </a:solidFill>
                <a:latin typeface="Calibri"/>
                <a:ea typeface="+mn-ea"/>
                <a:cs typeface="Calibri"/>
              </a:defRPr>
            </a:lvl1pPr>
          </a:lstStyle>
          <a:p>
            <a:pPr lvl="0"/>
            <a:r>
              <a:rPr lang="en-US" dirty="0" smtClean="0"/>
              <a:t>Click to edit Master text styles</a:t>
            </a:r>
          </a:p>
        </p:txBody>
      </p:sp>
      <p:sp>
        <p:nvSpPr>
          <p:cNvPr id="11" name="TextBox 10"/>
          <p:cNvSpPr txBox="1"/>
          <p:nvPr userDrawn="1"/>
        </p:nvSpPr>
        <p:spPr>
          <a:xfrm>
            <a:off x="5937141" y="6438935"/>
            <a:ext cx="2987785" cy="246124"/>
          </a:xfrm>
          <a:prstGeom prst="rect">
            <a:avLst/>
          </a:prstGeom>
          <a:noFill/>
        </p:spPr>
        <p:txBody>
          <a:bodyPr wrap="none" lIns="0" tIns="0" rIns="0" bIns="0" rtlCol="0">
            <a:noAutofit/>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600" b="0" i="0" u="none" strike="noStrike" kern="1200" baseline="0" dirty="0" smtClean="0">
                <a:solidFill>
                  <a:schemeClr val="bg2"/>
                </a:solidFill>
                <a:latin typeface="+mn-lt"/>
                <a:ea typeface="+mn-ea"/>
                <a:cs typeface="+mn-cs"/>
              </a:rPr>
              <a:t>© 2018 MSCI Inc. All rights reserved. </a:t>
            </a:r>
          </a:p>
          <a:p>
            <a:pPr marL="0" marR="0" indent="0" algn="r" defTabSz="457200" rtl="0" eaLnBrk="1" fontAlgn="auto" latinLnBrk="0" hangingPunct="1">
              <a:lnSpc>
                <a:spcPct val="100000"/>
              </a:lnSpc>
              <a:spcBef>
                <a:spcPts val="0"/>
              </a:spcBef>
              <a:spcAft>
                <a:spcPts val="0"/>
              </a:spcAft>
              <a:buClrTx/>
              <a:buSzTx/>
              <a:buFontTx/>
              <a:buNone/>
              <a:tabLst/>
              <a:defRPr/>
            </a:pPr>
            <a:r>
              <a:rPr lang="en-GB" sz="600" b="0" i="0" u="none" strike="noStrike" kern="1200" baseline="0" dirty="0" smtClean="0">
                <a:solidFill>
                  <a:schemeClr val="bg2"/>
                </a:solidFill>
                <a:latin typeface="+mn-lt"/>
                <a:ea typeface="+mn-ea"/>
                <a:cs typeface="+mn-cs"/>
              </a:rPr>
              <a:t>Please refer to the disclaimer at the end of this document.</a:t>
            </a:r>
          </a:p>
        </p:txBody>
      </p:sp>
    </p:spTree>
    <p:extLst>
      <p:ext uri="{BB962C8B-B14F-4D97-AF65-F5344CB8AC3E}">
        <p14:creationId xmlns:p14="http://schemas.microsoft.com/office/powerpoint/2010/main" val="415272958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rey Title Slide">
    <p:spTree>
      <p:nvGrpSpPr>
        <p:cNvPr id="1" name=""/>
        <p:cNvGrpSpPr/>
        <p:nvPr/>
      </p:nvGrpSpPr>
      <p:grpSpPr>
        <a:xfrm>
          <a:off x="0" y="0"/>
          <a:ext cx="0" cy="0"/>
          <a:chOff x="0" y="0"/>
          <a:chExt cx="0" cy="0"/>
        </a:xfrm>
      </p:grpSpPr>
      <p:grpSp>
        <p:nvGrpSpPr>
          <p:cNvPr id="5" name="Group 4"/>
          <p:cNvGrpSpPr/>
          <p:nvPr userDrawn="1"/>
        </p:nvGrpSpPr>
        <p:grpSpPr>
          <a:xfrm>
            <a:off x="227013" y="228600"/>
            <a:ext cx="8725311" cy="6020562"/>
            <a:chOff x="227013" y="228600"/>
            <a:chExt cx="8725311" cy="6020562"/>
          </a:xfrm>
        </p:grpSpPr>
        <p:sp>
          <p:nvSpPr>
            <p:cNvPr id="8" name="Rectangle 7"/>
            <p:cNvSpPr/>
            <p:nvPr userDrawn="1"/>
          </p:nvSpPr>
          <p:spPr>
            <a:xfrm>
              <a:off x="227013" y="228600"/>
              <a:ext cx="8686800" cy="5971032"/>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Calibri"/>
              </a:endParaRPr>
            </a:p>
          </p:txBody>
        </p:sp>
        <p:sp>
          <p:nvSpPr>
            <p:cNvPr id="10" name="Right Triangle 9"/>
            <p:cNvSpPr>
              <a:spLocks noChangeAspect="1"/>
            </p:cNvSpPr>
            <p:nvPr userDrawn="1"/>
          </p:nvSpPr>
          <p:spPr>
            <a:xfrm flipH="1">
              <a:off x="8403684" y="5700522"/>
              <a:ext cx="548640" cy="548640"/>
            </a:xfrm>
            <a:prstGeom prst="rtTriangl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Calibri"/>
              </a:endParaRPr>
            </a:p>
          </p:txBody>
        </p:sp>
      </p:grpSp>
      <p:sp>
        <p:nvSpPr>
          <p:cNvPr id="2" name="Title 1"/>
          <p:cNvSpPr>
            <a:spLocks noGrp="1"/>
          </p:cNvSpPr>
          <p:nvPr userDrawn="1">
            <p:ph type="ctrTitle"/>
          </p:nvPr>
        </p:nvSpPr>
        <p:spPr>
          <a:xfrm>
            <a:off x="685800" y="1232690"/>
            <a:ext cx="6382932" cy="2014406"/>
          </a:xfrm>
        </p:spPr>
        <p:txBody>
          <a:bodyPr lIns="91440" bIns="45720" anchor="b">
            <a:noAutofit/>
          </a:bodyPr>
          <a:lstStyle>
            <a:lvl1pPr>
              <a:lnSpc>
                <a:spcPct val="90000"/>
              </a:lnSpc>
              <a:defRPr sz="4000" b="0" i="0">
                <a:solidFill>
                  <a:schemeClr val="tx1"/>
                </a:solidFill>
                <a:latin typeface="Calibri"/>
                <a:cs typeface="Calibri"/>
              </a:defRPr>
            </a:lvl1pPr>
          </a:lstStyle>
          <a:p>
            <a:r>
              <a:rPr lang="en-US" dirty="0" smtClean="0"/>
              <a:t>Click to edit Master title style</a:t>
            </a:r>
            <a:endParaRPr lang="en-US" dirty="0"/>
          </a:p>
        </p:txBody>
      </p:sp>
      <p:sp>
        <p:nvSpPr>
          <p:cNvPr id="3" name="Subtitle 2"/>
          <p:cNvSpPr>
            <a:spLocks noGrp="1"/>
          </p:cNvSpPr>
          <p:nvPr userDrawn="1">
            <p:ph type="subTitle" idx="1"/>
          </p:nvPr>
        </p:nvSpPr>
        <p:spPr>
          <a:xfrm>
            <a:off x="685800" y="3446313"/>
            <a:ext cx="6382932" cy="885542"/>
          </a:xfrm>
        </p:spPr>
        <p:txBody>
          <a:bodyPr>
            <a:normAutofit/>
          </a:bodyPr>
          <a:lstStyle>
            <a:lvl1pPr marL="0" indent="0" algn="l">
              <a:lnSpc>
                <a:spcPct val="120000"/>
              </a:lnSpc>
              <a:spcBef>
                <a:spcPts val="0"/>
              </a:spcBef>
              <a:buNone/>
              <a:defRPr sz="1800">
                <a:solidFill>
                  <a:schemeClr val="bg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5" name="Rectangle 14"/>
          <p:cNvSpPr/>
          <p:nvPr userDrawn="1"/>
        </p:nvSpPr>
        <p:spPr>
          <a:xfrm>
            <a:off x="5712839" y="6219877"/>
            <a:ext cx="3336331" cy="57001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Text Placeholder 15"/>
          <p:cNvSpPr>
            <a:spLocks noGrp="1"/>
          </p:cNvSpPr>
          <p:nvPr userDrawn="1">
            <p:ph type="body" sz="quarter" idx="10"/>
          </p:nvPr>
        </p:nvSpPr>
        <p:spPr>
          <a:xfrm>
            <a:off x="685800" y="4489450"/>
            <a:ext cx="6383338" cy="719138"/>
          </a:xfrm>
        </p:spPr>
        <p:txBody>
          <a:bodyPr>
            <a:normAutofit/>
          </a:bodyPr>
          <a:lstStyle>
            <a:lvl1pPr marL="0" indent="0" algn="l" defTabSz="457200" rtl="0" eaLnBrk="1" latinLnBrk="0" hangingPunct="1">
              <a:lnSpc>
                <a:spcPct val="120000"/>
              </a:lnSpc>
              <a:spcBef>
                <a:spcPts val="0"/>
              </a:spcBef>
              <a:buClr>
                <a:schemeClr val="accent2"/>
              </a:buClr>
              <a:buFont typeface="Arial"/>
              <a:buNone/>
              <a:defRPr lang="en-US" sz="1800" b="1" i="0" kern="1200" dirty="0" smtClean="0">
                <a:solidFill>
                  <a:schemeClr val="bg2"/>
                </a:solidFill>
                <a:latin typeface="Calibri"/>
                <a:ea typeface="+mn-ea"/>
                <a:cs typeface="Calibri"/>
              </a:defRPr>
            </a:lvl1pPr>
          </a:lstStyle>
          <a:p>
            <a:pPr lvl="0"/>
            <a:r>
              <a:rPr lang="en-US" dirty="0" smtClean="0"/>
              <a:t>Click to edit Master text styles</a:t>
            </a:r>
          </a:p>
        </p:txBody>
      </p:sp>
      <p:sp>
        <p:nvSpPr>
          <p:cNvPr id="11" name="TextBox 10"/>
          <p:cNvSpPr txBox="1"/>
          <p:nvPr userDrawn="1"/>
        </p:nvSpPr>
        <p:spPr>
          <a:xfrm>
            <a:off x="5937141" y="6438935"/>
            <a:ext cx="2987785" cy="246124"/>
          </a:xfrm>
          <a:prstGeom prst="rect">
            <a:avLst/>
          </a:prstGeom>
          <a:noFill/>
        </p:spPr>
        <p:txBody>
          <a:bodyPr wrap="none" lIns="0" tIns="0" rIns="0" bIns="0" rtlCol="0">
            <a:noAutofit/>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600" b="0" i="0" u="none" strike="noStrike" kern="1200" baseline="0" dirty="0" smtClean="0">
                <a:solidFill>
                  <a:schemeClr val="bg2"/>
                </a:solidFill>
                <a:latin typeface="+mn-lt"/>
                <a:ea typeface="+mn-ea"/>
                <a:cs typeface="+mn-cs"/>
              </a:rPr>
              <a:t>© 2018 MSCI Inc. All rights reserved. </a:t>
            </a:r>
          </a:p>
          <a:p>
            <a:pPr marL="0" marR="0" indent="0" algn="r" defTabSz="457200" rtl="0" eaLnBrk="1" fontAlgn="auto" latinLnBrk="0" hangingPunct="1">
              <a:lnSpc>
                <a:spcPct val="100000"/>
              </a:lnSpc>
              <a:spcBef>
                <a:spcPts val="0"/>
              </a:spcBef>
              <a:spcAft>
                <a:spcPts val="0"/>
              </a:spcAft>
              <a:buClrTx/>
              <a:buSzTx/>
              <a:buFontTx/>
              <a:buNone/>
              <a:tabLst/>
              <a:defRPr/>
            </a:pPr>
            <a:r>
              <a:rPr lang="en-GB" sz="600" b="0" i="0" u="none" strike="noStrike" kern="1200" baseline="0" dirty="0" smtClean="0">
                <a:solidFill>
                  <a:schemeClr val="bg2"/>
                </a:solidFill>
                <a:latin typeface="+mn-lt"/>
                <a:ea typeface="+mn-ea"/>
                <a:cs typeface="+mn-cs"/>
              </a:rPr>
              <a:t>Please refer to the disclaimer at the end of this document.</a:t>
            </a:r>
          </a:p>
        </p:txBody>
      </p:sp>
    </p:spTree>
    <p:extLst>
      <p:ext uri="{BB962C8B-B14F-4D97-AF65-F5344CB8AC3E}">
        <p14:creationId xmlns:p14="http://schemas.microsoft.com/office/powerpoint/2010/main" val="133703255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ark Grey Title Slide - Marigold Text">
    <p:spTree>
      <p:nvGrpSpPr>
        <p:cNvPr id="1" name=""/>
        <p:cNvGrpSpPr/>
        <p:nvPr/>
      </p:nvGrpSpPr>
      <p:grpSpPr>
        <a:xfrm>
          <a:off x="0" y="0"/>
          <a:ext cx="0" cy="0"/>
          <a:chOff x="0" y="0"/>
          <a:chExt cx="0" cy="0"/>
        </a:xfrm>
      </p:grpSpPr>
      <p:grpSp>
        <p:nvGrpSpPr>
          <p:cNvPr id="4" name="Group 3"/>
          <p:cNvGrpSpPr/>
          <p:nvPr userDrawn="1"/>
        </p:nvGrpSpPr>
        <p:grpSpPr>
          <a:xfrm>
            <a:off x="227013" y="247277"/>
            <a:ext cx="8725311" cy="6001885"/>
            <a:chOff x="227013" y="247277"/>
            <a:chExt cx="8725311" cy="6001885"/>
          </a:xfrm>
        </p:grpSpPr>
        <p:sp>
          <p:nvSpPr>
            <p:cNvPr id="8" name="Rectangle 7"/>
            <p:cNvSpPr/>
            <p:nvPr userDrawn="1"/>
          </p:nvSpPr>
          <p:spPr>
            <a:xfrm>
              <a:off x="227013" y="247277"/>
              <a:ext cx="8686800" cy="5971032"/>
            </a:xfrm>
            <a:prstGeom prst="rect">
              <a:avLst/>
            </a:prstGeom>
            <a:solidFill>
              <a:srgbClr val="46505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Calibri"/>
              </a:endParaRPr>
            </a:p>
          </p:txBody>
        </p:sp>
        <p:sp>
          <p:nvSpPr>
            <p:cNvPr id="10" name="Right Triangle 9"/>
            <p:cNvSpPr>
              <a:spLocks noChangeAspect="1"/>
            </p:cNvSpPr>
            <p:nvPr userDrawn="1"/>
          </p:nvSpPr>
          <p:spPr>
            <a:xfrm flipH="1">
              <a:off x="8403684" y="5700522"/>
              <a:ext cx="548640" cy="548640"/>
            </a:xfrm>
            <a:prstGeom prst="rtTriangl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Calibri"/>
              </a:endParaRPr>
            </a:p>
          </p:txBody>
        </p:sp>
      </p:grpSp>
      <p:sp>
        <p:nvSpPr>
          <p:cNvPr id="2" name="Title 1"/>
          <p:cNvSpPr>
            <a:spLocks noGrp="1"/>
          </p:cNvSpPr>
          <p:nvPr userDrawn="1">
            <p:ph type="ctrTitle"/>
          </p:nvPr>
        </p:nvSpPr>
        <p:spPr>
          <a:xfrm>
            <a:off x="685800" y="1232690"/>
            <a:ext cx="6382932" cy="2014406"/>
          </a:xfrm>
        </p:spPr>
        <p:txBody>
          <a:bodyPr lIns="91440" bIns="45720" anchor="b">
            <a:noAutofit/>
          </a:bodyPr>
          <a:lstStyle>
            <a:lvl1pPr>
              <a:lnSpc>
                <a:spcPct val="90000"/>
              </a:lnSpc>
              <a:defRPr sz="4000" b="0" i="0">
                <a:solidFill>
                  <a:schemeClr val="accent2"/>
                </a:solidFill>
                <a:latin typeface="Calibri"/>
                <a:cs typeface="Calibri"/>
              </a:defRPr>
            </a:lvl1pPr>
          </a:lstStyle>
          <a:p>
            <a:r>
              <a:rPr lang="en-US" dirty="0" smtClean="0"/>
              <a:t>Click to edit Master title style</a:t>
            </a:r>
            <a:endParaRPr lang="en-US" dirty="0"/>
          </a:p>
        </p:txBody>
      </p:sp>
      <p:sp>
        <p:nvSpPr>
          <p:cNvPr id="3" name="Subtitle 2"/>
          <p:cNvSpPr>
            <a:spLocks noGrp="1"/>
          </p:cNvSpPr>
          <p:nvPr userDrawn="1">
            <p:ph type="subTitle" idx="1"/>
          </p:nvPr>
        </p:nvSpPr>
        <p:spPr>
          <a:xfrm>
            <a:off x="685800" y="3446313"/>
            <a:ext cx="6382932" cy="876305"/>
          </a:xfrm>
        </p:spPr>
        <p:txBody>
          <a:bodyPr>
            <a:normAutofit/>
          </a:bodyPr>
          <a:lstStyle>
            <a:lvl1pPr marL="0" indent="0" algn="l">
              <a:lnSpc>
                <a:spcPct val="120000"/>
              </a:lnSpc>
              <a:spcBef>
                <a:spcPts val="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5" name="Rectangle 14"/>
          <p:cNvSpPr/>
          <p:nvPr userDrawn="1"/>
        </p:nvSpPr>
        <p:spPr>
          <a:xfrm>
            <a:off x="5712839" y="6219877"/>
            <a:ext cx="3336331" cy="57001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Text Placeholder 15"/>
          <p:cNvSpPr>
            <a:spLocks noGrp="1"/>
          </p:cNvSpPr>
          <p:nvPr>
            <p:ph type="body" sz="quarter" idx="10"/>
          </p:nvPr>
        </p:nvSpPr>
        <p:spPr>
          <a:xfrm>
            <a:off x="685800" y="4489450"/>
            <a:ext cx="6383338" cy="719138"/>
          </a:xfrm>
        </p:spPr>
        <p:txBody>
          <a:bodyPr>
            <a:normAutofit/>
          </a:bodyPr>
          <a:lstStyle>
            <a:lvl1pPr marL="0" indent="0" algn="l" defTabSz="457200" rtl="0" eaLnBrk="1" latinLnBrk="0" hangingPunct="1">
              <a:lnSpc>
                <a:spcPct val="120000"/>
              </a:lnSpc>
              <a:spcBef>
                <a:spcPts val="0"/>
              </a:spcBef>
              <a:buClr>
                <a:schemeClr val="accent2"/>
              </a:buClr>
              <a:buFont typeface="Arial"/>
              <a:buNone/>
              <a:defRPr lang="en-US" sz="1800" b="1" i="0" kern="1200" dirty="0" smtClean="0">
                <a:solidFill>
                  <a:schemeClr val="bg1"/>
                </a:solidFill>
                <a:latin typeface="Calibri"/>
                <a:ea typeface="+mn-ea"/>
                <a:cs typeface="Calibri"/>
              </a:defRPr>
            </a:lvl1pPr>
          </a:lstStyle>
          <a:p>
            <a:pPr lvl="0"/>
            <a:r>
              <a:rPr lang="en-US" dirty="0" smtClean="0"/>
              <a:t>Click to edit Master text styles</a:t>
            </a:r>
          </a:p>
        </p:txBody>
      </p:sp>
      <p:sp>
        <p:nvSpPr>
          <p:cNvPr id="11" name="TextBox 10"/>
          <p:cNvSpPr txBox="1"/>
          <p:nvPr userDrawn="1"/>
        </p:nvSpPr>
        <p:spPr>
          <a:xfrm>
            <a:off x="5937141" y="6438935"/>
            <a:ext cx="2987785" cy="246124"/>
          </a:xfrm>
          <a:prstGeom prst="rect">
            <a:avLst/>
          </a:prstGeom>
          <a:noFill/>
        </p:spPr>
        <p:txBody>
          <a:bodyPr wrap="none" lIns="0" tIns="0" rIns="0" bIns="0" rtlCol="0">
            <a:noAutofit/>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600" b="0" i="0" u="none" strike="noStrike" kern="1200" baseline="0" dirty="0" smtClean="0">
                <a:solidFill>
                  <a:schemeClr val="bg2"/>
                </a:solidFill>
                <a:latin typeface="+mn-lt"/>
                <a:ea typeface="+mn-ea"/>
                <a:cs typeface="+mn-cs"/>
              </a:rPr>
              <a:t>© 2018 MSCI Inc. All rights reserved. </a:t>
            </a:r>
          </a:p>
          <a:p>
            <a:pPr marL="0" marR="0" indent="0" algn="r" defTabSz="457200" rtl="0" eaLnBrk="1" fontAlgn="auto" latinLnBrk="0" hangingPunct="1">
              <a:lnSpc>
                <a:spcPct val="100000"/>
              </a:lnSpc>
              <a:spcBef>
                <a:spcPts val="0"/>
              </a:spcBef>
              <a:spcAft>
                <a:spcPts val="0"/>
              </a:spcAft>
              <a:buClrTx/>
              <a:buSzTx/>
              <a:buFontTx/>
              <a:buNone/>
              <a:tabLst/>
              <a:defRPr/>
            </a:pPr>
            <a:r>
              <a:rPr lang="en-GB" sz="600" b="0" i="0" u="none" strike="noStrike" kern="1200" baseline="0" dirty="0" smtClean="0">
                <a:solidFill>
                  <a:schemeClr val="bg2"/>
                </a:solidFill>
                <a:latin typeface="+mn-lt"/>
                <a:ea typeface="+mn-ea"/>
                <a:cs typeface="+mn-cs"/>
              </a:rPr>
              <a:t>Please refer to the disclaimer at the end of this document.</a:t>
            </a:r>
          </a:p>
        </p:txBody>
      </p:sp>
    </p:spTree>
    <p:extLst>
      <p:ext uri="{BB962C8B-B14F-4D97-AF65-F5344CB8AC3E}">
        <p14:creationId xmlns:p14="http://schemas.microsoft.com/office/powerpoint/2010/main" val="411195198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ark Grey Title Slide - White Text">
    <p:spTree>
      <p:nvGrpSpPr>
        <p:cNvPr id="1" name=""/>
        <p:cNvGrpSpPr/>
        <p:nvPr/>
      </p:nvGrpSpPr>
      <p:grpSpPr>
        <a:xfrm>
          <a:off x="0" y="0"/>
          <a:ext cx="0" cy="0"/>
          <a:chOff x="0" y="0"/>
          <a:chExt cx="0" cy="0"/>
        </a:xfrm>
      </p:grpSpPr>
      <p:grpSp>
        <p:nvGrpSpPr>
          <p:cNvPr id="4" name="Group 3"/>
          <p:cNvGrpSpPr/>
          <p:nvPr userDrawn="1"/>
        </p:nvGrpSpPr>
        <p:grpSpPr>
          <a:xfrm>
            <a:off x="227013" y="247277"/>
            <a:ext cx="8725311" cy="6001885"/>
            <a:chOff x="227013" y="247277"/>
            <a:chExt cx="8725311" cy="6001885"/>
          </a:xfrm>
        </p:grpSpPr>
        <p:sp>
          <p:nvSpPr>
            <p:cNvPr id="8" name="Rectangle 7"/>
            <p:cNvSpPr/>
            <p:nvPr userDrawn="1"/>
          </p:nvSpPr>
          <p:spPr>
            <a:xfrm>
              <a:off x="227013" y="247277"/>
              <a:ext cx="8686800" cy="5971032"/>
            </a:xfrm>
            <a:prstGeom prst="rect">
              <a:avLst/>
            </a:prstGeom>
            <a:solidFill>
              <a:srgbClr val="46505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Calibri"/>
              </a:endParaRPr>
            </a:p>
          </p:txBody>
        </p:sp>
        <p:sp>
          <p:nvSpPr>
            <p:cNvPr id="10" name="Right Triangle 9"/>
            <p:cNvSpPr>
              <a:spLocks noChangeAspect="1"/>
            </p:cNvSpPr>
            <p:nvPr userDrawn="1"/>
          </p:nvSpPr>
          <p:spPr>
            <a:xfrm flipH="1">
              <a:off x="8403684" y="5700522"/>
              <a:ext cx="548640" cy="548640"/>
            </a:xfrm>
            <a:prstGeom prst="rtTriangl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Calibri"/>
              </a:endParaRPr>
            </a:p>
          </p:txBody>
        </p:sp>
      </p:grpSp>
      <p:sp>
        <p:nvSpPr>
          <p:cNvPr id="2" name="Title 1"/>
          <p:cNvSpPr>
            <a:spLocks noGrp="1"/>
          </p:cNvSpPr>
          <p:nvPr userDrawn="1">
            <p:ph type="ctrTitle"/>
          </p:nvPr>
        </p:nvSpPr>
        <p:spPr>
          <a:xfrm>
            <a:off x="685800" y="1232690"/>
            <a:ext cx="6382932" cy="2014406"/>
          </a:xfrm>
        </p:spPr>
        <p:txBody>
          <a:bodyPr lIns="91440" bIns="45720" anchor="b">
            <a:noAutofit/>
          </a:bodyPr>
          <a:lstStyle>
            <a:lvl1pPr>
              <a:lnSpc>
                <a:spcPct val="90000"/>
              </a:lnSpc>
              <a:defRPr sz="4000" b="0" i="0">
                <a:solidFill>
                  <a:schemeClr val="bg1"/>
                </a:solidFill>
                <a:latin typeface="Calibri"/>
                <a:cs typeface="Calibri"/>
              </a:defRPr>
            </a:lvl1pPr>
          </a:lstStyle>
          <a:p>
            <a:r>
              <a:rPr lang="en-US" dirty="0" smtClean="0"/>
              <a:t>Click to edit Master title style</a:t>
            </a:r>
            <a:endParaRPr lang="en-US" dirty="0"/>
          </a:p>
        </p:txBody>
      </p:sp>
      <p:sp>
        <p:nvSpPr>
          <p:cNvPr id="3" name="Subtitle 2"/>
          <p:cNvSpPr>
            <a:spLocks noGrp="1"/>
          </p:cNvSpPr>
          <p:nvPr userDrawn="1">
            <p:ph type="subTitle" idx="1"/>
          </p:nvPr>
        </p:nvSpPr>
        <p:spPr>
          <a:xfrm>
            <a:off x="685800" y="3446313"/>
            <a:ext cx="6382932" cy="876305"/>
          </a:xfrm>
        </p:spPr>
        <p:txBody>
          <a:bodyPr>
            <a:normAutofit/>
          </a:bodyPr>
          <a:lstStyle>
            <a:lvl1pPr marL="0" indent="0" algn="l">
              <a:lnSpc>
                <a:spcPct val="120000"/>
              </a:lnSpc>
              <a:spcBef>
                <a:spcPts val="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5" name="Rectangle 14"/>
          <p:cNvSpPr/>
          <p:nvPr userDrawn="1"/>
        </p:nvSpPr>
        <p:spPr>
          <a:xfrm>
            <a:off x="5712839" y="6219877"/>
            <a:ext cx="3336331" cy="57001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Text Placeholder 15"/>
          <p:cNvSpPr>
            <a:spLocks noGrp="1"/>
          </p:cNvSpPr>
          <p:nvPr>
            <p:ph type="body" sz="quarter" idx="10"/>
          </p:nvPr>
        </p:nvSpPr>
        <p:spPr>
          <a:xfrm>
            <a:off x="685800" y="4489450"/>
            <a:ext cx="6383338" cy="719138"/>
          </a:xfrm>
        </p:spPr>
        <p:txBody>
          <a:bodyPr>
            <a:normAutofit/>
          </a:bodyPr>
          <a:lstStyle>
            <a:lvl1pPr marL="0" indent="0" algn="l" defTabSz="457200" rtl="0" eaLnBrk="1" latinLnBrk="0" hangingPunct="1">
              <a:lnSpc>
                <a:spcPct val="120000"/>
              </a:lnSpc>
              <a:spcBef>
                <a:spcPts val="0"/>
              </a:spcBef>
              <a:buClr>
                <a:schemeClr val="accent2"/>
              </a:buClr>
              <a:buFont typeface="Arial"/>
              <a:buNone/>
              <a:defRPr lang="en-US" sz="1800" b="1" i="0" kern="1200" dirty="0" smtClean="0">
                <a:solidFill>
                  <a:schemeClr val="bg1"/>
                </a:solidFill>
                <a:latin typeface="Calibri"/>
                <a:ea typeface="+mn-ea"/>
                <a:cs typeface="Calibri"/>
              </a:defRPr>
            </a:lvl1pPr>
          </a:lstStyle>
          <a:p>
            <a:pPr lvl="0"/>
            <a:r>
              <a:rPr lang="en-US" dirty="0" smtClean="0"/>
              <a:t>Click to edit Master text styles</a:t>
            </a:r>
          </a:p>
        </p:txBody>
      </p:sp>
      <p:sp>
        <p:nvSpPr>
          <p:cNvPr id="11" name="TextBox 10"/>
          <p:cNvSpPr txBox="1"/>
          <p:nvPr userDrawn="1"/>
        </p:nvSpPr>
        <p:spPr>
          <a:xfrm>
            <a:off x="5937141" y="6438935"/>
            <a:ext cx="2987785" cy="246124"/>
          </a:xfrm>
          <a:prstGeom prst="rect">
            <a:avLst/>
          </a:prstGeom>
          <a:noFill/>
        </p:spPr>
        <p:txBody>
          <a:bodyPr wrap="none" lIns="0" tIns="0" rIns="0" bIns="0" rtlCol="0">
            <a:noAutofit/>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GB" sz="600" b="0" i="0" u="none" strike="noStrike" kern="1200" baseline="0" dirty="0" smtClean="0">
                <a:solidFill>
                  <a:schemeClr val="bg2"/>
                </a:solidFill>
                <a:latin typeface="+mn-lt"/>
                <a:ea typeface="+mn-ea"/>
                <a:cs typeface="+mn-cs"/>
              </a:rPr>
              <a:t>© 2018 MSCI Inc. All rights reserved. </a:t>
            </a:r>
          </a:p>
          <a:p>
            <a:pPr marL="0" marR="0" indent="0" algn="r" defTabSz="457200" rtl="0" eaLnBrk="1" fontAlgn="auto" latinLnBrk="0" hangingPunct="1">
              <a:lnSpc>
                <a:spcPct val="100000"/>
              </a:lnSpc>
              <a:spcBef>
                <a:spcPts val="0"/>
              </a:spcBef>
              <a:spcAft>
                <a:spcPts val="0"/>
              </a:spcAft>
              <a:buClrTx/>
              <a:buSzTx/>
              <a:buFontTx/>
              <a:buNone/>
              <a:tabLst/>
              <a:defRPr/>
            </a:pPr>
            <a:r>
              <a:rPr lang="en-GB" sz="600" b="0" i="0" u="none" strike="noStrike" kern="1200" baseline="0" dirty="0" smtClean="0">
                <a:solidFill>
                  <a:schemeClr val="bg2"/>
                </a:solidFill>
                <a:latin typeface="+mn-lt"/>
                <a:ea typeface="+mn-ea"/>
                <a:cs typeface="+mn-cs"/>
              </a:rPr>
              <a:t>Please refer to the disclaimer at the end of this document.</a:t>
            </a:r>
          </a:p>
        </p:txBody>
      </p:sp>
    </p:spTree>
    <p:extLst>
      <p:ext uri="{BB962C8B-B14F-4D97-AF65-F5344CB8AC3E}">
        <p14:creationId xmlns:p14="http://schemas.microsoft.com/office/powerpoint/2010/main" val="356146977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5" name="Group 4"/>
          <p:cNvGrpSpPr/>
          <p:nvPr userDrawn="1"/>
        </p:nvGrpSpPr>
        <p:grpSpPr>
          <a:xfrm>
            <a:off x="227013" y="228600"/>
            <a:ext cx="8725311" cy="6020562"/>
            <a:chOff x="227013" y="228600"/>
            <a:chExt cx="8725311" cy="6020562"/>
          </a:xfrm>
        </p:grpSpPr>
        <p:sp>
          <p:nvSpPr>
            <p:cNvPr id="10" name="Rectangle 9"/>
            <p:cNvSpPr/>
            <p:nvPr userDrawn="1"/>
          </p:nvSpPr>
          <p:spPr>
            <a:xfrm>
              <a:off x="227013" y="228600"/>
              <a:ext cx="8686800" cy="5971032"/>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Calibri"/>
              </a:endParaRPr>
            </a:p>
          </p:txBody>
        </p:sp>
        <p:sp>
          <p:nvSpPr>
            <p:cNvPr id="11" name="Right Triangle 10"/>
            <p:cNvSpPr>
              <a:spLocks noChangeAspect="1"/>
            </p:cNvSpPr>
            <p:nvPr userDrawn="1"/>
          </p:nvSpPr>
          <p:spPr>
            <a:xfrm flipH="1">
              <a:off x="8403684" y="5700522"/>
              <a:ext cx="548640" cy="548640"/>
            </a:xfrm>
            <a:prstGeom prst="rtTriangl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Calibri"/>
              </a:endParaRPr>
            </a:p>
          </p:txBody>
        </p:sp>
      </p:grpSp>
      <p:sp>
        <p:nvSpPr>
          <p:cNvPr id="2" name="Title 1"/>
          <p:cNvSpPr>
            <a:spLocks noGrp="1"/>
          </p:cNvSpPr>
          <p:nvPr>
            <p:ph type="title"/>
          </p:nvPr>
        </p:nvSpPr>
        <p:spPr>
          <a:xfrm>
            <a:off x="674688" y="646079"/>
            <a:ext cx="7313361" cy="2595596"/>
          </a:xfrm>
        </p:spPr>
        <p:txBody>
          <a:bodyPr lIns="91440" anchor="b">
            <a:noAutofit/>
          </a:bodyPr>
          <a:lstStyle>
            <a:lvl1pPr algn="l">
              <a:lnSpc>
                <a:spcPct val="90000"/>
              </a:lnSpc>
              <a:defRPr sz="4000" b="0"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674688" y="3450018"/>
            <a:ext cx="7313361" cy="1536480"/>
          </a:xfrm>
        </p:spPr>
        <p:txBody>
          <a:bodyPr anchor="t">
            <a:normAutofit/>
          </a:bodyPr>
          <a:lstStyle>
            <a:lvl1pPr marL="0" indent="0">
              <a:lnSpc>
                <a:spcPct val="120000"/>
              </a:lnSpc>
              <a:spcBef>
                <a:spcPts val="0"/>
              </a:spcBef>
              <a:buNone/>
              <a:defRPr sz="18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extLst>
      <p:ext uri="{BB962C8B-B14F-4D97-AF65-F5344CB8AC3E}">
        <p14:creationId xmlns:p14="http://schemas.microsoft.com/office/powerpoint/2010/main" val="365857348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Bullet Points">
    <p:spTree>
      <p:nvGrpSpPr>
        <p:cNvPr id="1" name=""/>
        <p:cNvGrpSpPr/>
        <p:nvPr/>
      </p:nvGrpSpPr>
      <p:grpSpPr>
        <a:xfrm>
          <a:off x="0" y="0"/>
          <a:ext cx="0" cy="0"/>
          <a:chOff x="0" y="0"/>
          <a:chExt cx="0" cy="0"/>
        </a:xfrm>
      </p:grpSpPr>
      <p:sp>
        <p:nvSpPr>
          <p:cNvPr id="3" name="Content Placeholder 2"/>
          <p:cNvSpPr>
            <a:spLocks noGrp="1"/>
          </p:cNvSpPr>
          <p:nvPr>
            <p:ph idx="1"/>
          </p:nvPr>
        </p:nvSpPr>
        <p:spPr>
          <a:xfrm>
            <a:off x="594360" y="1224000"/>
            <a:ext cx="7992000" cy="4824000"/>
          </a:xfrm>
        </p:spPr>
        <p:txBody>
          <a:bodyPr/>
          <a:lstStyle>
            <a:lvl1pPr marL="230188" indent="-230188">
              <a:buClr>
                <a:schemeClr val="accent1"/>
              </a:buClr>
              <a:buFont typeface="Arial" panose="020B0604020202020204" pitchFamily="34" charset="0"/>
              <a:buChar char="•"/>
              <a:defRPr>
                <a:solidFill>
                  <a:schemeClr val="bg2"/>
                </a:solidFill>
              </a:defRPr>
            </a:lvl1pPr>
            <a:lvl2pPr marL="461963" indent="-231775">
              <a:buClr>
                <a:schemeClr val="accent1"/>
              </a:buClr>
              <a:buFont typeface="Arial" panose="020B0604020202020204" pitchFamily="34" charset="0"/>
              <a:buChar char="•"/>
              <a:defRPr>
                <a:solidFill>
                  <a:schemeClr val="bg2"/>
                </a:solidFill>
              </a:defRPr>
            </a:lvl2pPr>
            <a:lvl3pPr marL="681038" indent="-219075">
              <a:buClr>
                <a:schemeClr val="accent1"/>
              </a:buClr>
              <a:buFont typeface="Arial" panose="020B0604020202020204" pitchFamily="34" charset="0"/>
              <a:buChar char="•"/>
              <a:defRPr>
                <a:solidFill>
                  <a:schemeClr val="bg2"/>
                </a:solidFill>
              </a:defRPr>
            </a:lvl3pPr>
            <a:lvl4pPr marL="912813" indent="-231775">
              <a:buClr>
                <a:schemeClr val="accent1"/>
              </a:buClr>
              <a:buFont typeface="Arial" panose="020B0604020202020204" pitchFamily="34" charset="0"/>
              <a:buChar char="•"/>
              <a:defRPr>
                <a:solidFill>
                  <a:schemeClr val="bg2"/>
                </a:solidFill>
              </a:defRPr>
            </a:lvl4pPr>
            <a:lvl5pPr marL="1143000" indent="-230188">
              <a:buClr>
                <a:schemeClr val="accent1"/>
              </a:buClr>
              <a:buFont typeface="Arial" panose="020B0604020202020204" pitchFamily="34" charset="0"/>
              <a:buChar char="•"/>
              <a:defRPr>
                <a:solidFill>
                  <a:schemeClr val="bg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5"/>
          <p:cNvSpPr>
            <a:spLocks noGrp="1"/>
          </p:cNvSpPr>
          <p:nvPr>
            <p:ph type="title"/>
          </p:nvPr>
        </p:nvSpPr>
        <p:spPr/>
        <p:txBody>
          <a:bodyPr>
            <a:normAutofit/>
          </a:bodyPr>
          <a:lstStyle>
            <a:lvl1pPr>
              <a:defRPr sz="2800">
                <a:solidFill>
                  <a:schemeClr val="accent1"/>
                </a:solidFill>
              </a:defRPr>
            </a:lvl1pPr>
          </a:lstStyle>
          <a:p>
            <a:r>
              <a:rPr lang="en-US" dirty="0" smtClean="0"/>
              <a:t>Click to edit Master title style</a:t>
            </a:r>
            <a:endParaRPr lang="en-US" dirty="0"/>
          </a:p>
        </p:txBody>
      </p:sp>
      <p:sp>
        <p:nvSpPr>
          <p:cNvPr id="2" name="Slide Number Placeholder 1"/>
          <p:cNvSpPr>
            <a:spLocks noGrp="1"/>
          </p:cNvSpPr>
          <p:nvPr>
            <p:ph type="sldNum" sz="quarter" idx="10"/>
          </p:nvPr>
        </p:nvSpPr>
        <p:spPr>
          <a:xfrm>
            <a:off x="6917995" y="6266160"/>
            <a:ext cx="1846800" cy="365125"/>
          </a:xfrm>
        </p:spPr>
        <p:txBody>
          <a:bodyPr/>
          <a:lstStyle>
            <a:lvl1pPr>
              <a:defRPr>
                <a:solidFill>
                  <a:schemeClr val="bg2"/>
                </a:solidFill>
              </a:defRPr>
            </a:lvl1pPr>
          </a:lstStyle>
          <a:p>
            <a:fld id="{93AC2C76-E6AA-46CB-A2DE-F6E097F7C440}" type="slidenum">
              <a:rPr lang="en-GB" smtClean="0"/>
              <a:pPr/>
              <a:t>‹#›</a:t>
            </a:fld>
            <a:endParaRPr lang="en-GB" dirty="0"/>
          </a:p>
        </p:txBody>
      </p:sp>
    </p:spTree>
    <p:extLst>
      <p:ext uri="{BB962C8B-B14F-4D97-AF65-F5344CB8AC3E}">
        <p14:creationId xmlns:p14="http://schemas.microsoft.com/office/powerpoint/2010/main" val="4132182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Text Only">
    <p:spTree>
      <p:nvGrpSpPr>
        <p:cNvPr id="1" name=""/>
        <p:cNvGrpSpPr/>
        <p:nvPr/>
      </p:nvGrpSpPr>
      <p:grpSpPr>
        <a:xfrm>
          <a:off x="0" y="0"/>
          <a:ext cx="0" cy="0"/>
          <a:chOff x="0" y="0"/>
          <a:chExt cx="0" cy="0"/>
        </a:xfrm>
      </p:grpSpPr>
      <p:sp>
        <p:nvSpPr>
          <p:cNvPr id="3" name="Content Placeholder 2"/>
          <p:cNvSpPr>
            <a:spLocks noGrp="1"/>
          </p:cNvSpPr>
          <p:nvPr>
            <p:ph idx="1"/>
          </p:nvPr>
        </p:nvSpPr>
        <p:spPr>
          <a:xfrm>
            <a:off x="594000" y="1224000"/>
            <a:ext cx="7992000" cy="4824000"/>
          </a:xfrm>
        </p:spPr>
        <p:txBody>
          <a:bodyPr/>
          <a:lstStyle>
            <a:lvl1pPr marL="0" indent="0">
              <a:lnSpc>
                <a:spcPts val="1800"/>
              </a:lnSpc>
              <a:spcBef>
                <a:spcPts val="0"/>
              </a:spcBef>
              <a:spcAft>
                <a:spcPts val="1800"/>
              </a:spcAft>
              <a:buClr>
                <a:schemeClr val="accent2"/>
              </a:buClr>
              <a:buFont typeface="Arial"/>
              <a:buNone/>
              <a:tabLst/>
              <a:defRPr>
                <a:solidFill>
                  <a:schemeClr val="bg2"/>
                </a:solidFill>
              </a:defRPr>
            </a:lvl1pPr>
            <a:lvl2pPr marL="230188" indent="0">
              <a:lnSpc>
                <a:spcPts val="1800"/>
              </a:lnSpc>
              <a:spcBef>
                <a:spcPts val="0"/>
              </a:spcBef>
              <a:spcAft>
                <a:spcPts val="1800"/>
              </a:spcAft>
              <a:buClr>
                <a:schemeClr val="accent2"/>
              </a:buClr>
              <a:buNone/>
              <a:defRPr>
                <a:solidFill>
                  <a:schemeClr val="bg2"/>
                </a:solidFill>
              </a:defRPr>
            </a:lvl2pPr>
            <a:lvl3pPr marL="461963" indent="0">
              <a:lnSpc>
                <a:spcPts val="1800"/>
              </a:lnSpc>
              <a:spcBef>
                <a:spcPts val="0"/>
              </a:spcBef>
              <a:spcAft>
                <a:spcPts val="1800"/>
              </a:spcAft>
              <a:buClr>
                <a:schemeClr val="accent2"/>
              </a:buClr>
              <a:buNone/>
              <a:defRPr>
                <a:solidFill>
                  <a:schemeClr val="bg2"/>
                </a:solidFill>
              </a:defRPr>
            </a:lvl3pPr>
            <a:lvl4pPr marL="681038" indent="0">
              <a:lnSpc>
                <a:spcPts val="1800"/>
              </a:lnSpc>
              <a:spcBef>
                <a:spcPts val="0"/>
              </a:spcBef>
              <a:spcAft>
                <a:spcPts val="1800"/>
              </a:spcAft>
              <a:buClr>
                <a:schemeClr val="accent2"/>
              </a:buClr>
              <a:buNone/>
              <a:defRPr>
                <a:solidFill>
                  <a:schemeClr val="bg2"/>
                </a:solidFill>
              </a:defRPr>
            </a:lvl4pPr>
            <a:lvl5pPr marL="912812" indent="0">
              <a:lnSpc>
                <a:spcPts val="1800"/>
              </a:lnSpc>
              <a:spcBef>
                <a:spcPts val="0"/>
              </a:spcBef>
              <a:spcAft>
                <a:spcPts val="1800"/>
              </a:spcAft>
              <a:buClr>
                <a:schemeClr val="accent2"/>
              </a:buClr>
              <a:buNone/>
              <a:defRPr>
                <a:solidFill>
                  <a:schemeClr val="bg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itle 3"/>
          <p:cNvSpPr>
            <a:spLocks noGrp="1"/>
          </p:cNvSpPr>
          <p:nvPr>
            <p:ph type="title"/>
          </p:nvPr>
        </p:nvSpPr>
        <p:spPr/>
        <p:txBody>
          <a:bodyPr>
            <a:normAutofit/>
          </a:bodyPr>
          <a:lstStyle>
            <a:lvl1pPr>
              <a:defRPr sz="2800">
                <a:solidFill>
                  <a:schemeClr val="accent1"/>
                </a:solidFill>
              </a:defRPr>
            </a:lvl1pPr>
          </a:lstStyle>
          <a:p>
            <a:r>
              <a:rPr lang="en-US" dirty="0" smtClean="0"/>
              <a:t>Click to edit Master title style</a:t>
            </a:r>
            <a:endParaRPr lang="en-US" dirty="0"/>
          </a:p>
        </p:txBody>
      </p:sp>
      <p:sp>
        <p:nvSpPr>
          <p:cNvPr id="2" name="Slide Number Placeholder 1"/>
          <p:cNvSpPr>
            <a:spLocks noGrp="1"/>
          </p:cNvSpPr>
          <p:nvPr>
            <p:ph type="sldNum" sz="quarter" idx="10"/>
          </p:nvPr>
        </p:nvSpPr>
        <p:spPr/>
        <p:txBody>
          <a:bodyPr/>
          <a:lstStyle/>
          <a:p>
            <a:fld id="{93AC2C76-E6AA-46CB-A2DE-F6E097F7C440}" type="slidenum">
              <a:rPr lang="en-GB" smtClean="0"/>
              <a:t>‹#›</a:t>
            </a:fld>
            <a:endParaRPr lang="en-GB" dirty="0"/>
          </a:p>
        </p:txBody>
      </p:sp>
    </p:spTree>
    <p:extLst>
      <p:ext uri="{BB962C8B-B14F-4D97-AF65-F5344CB8AC3E}">
        <p14:creationId xmlns:p14="http://schemas.microsoft.com/office/powerpoint/2010/main" val="95786219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94359" y="1224000"/>
            <a:ext cx="7992000" cy="46080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Placeholder 1"/>
          <p:cNvSpPr>
            <a:spLocks noGrp="1"/>
          </p:cNvSpPr>
          <p:nvPr>
            <p:ph type="title"/>
          </p:nvPr>
        </p:nvSpPr>
        <p:spPr>
          <a:xfrm>
            <a:off x="228600" y="228600"/>
            <a:ext cx="8696326" cy="777240"/>
          </a:xfrm>
          <a:prstGeom prst="rect">
            <a:avLst/>
          </a:prstGeom>
        </p:spPr>
        <p:txBody>
          <a:bodyPr vert="horz" lIns="182880" tIns="45720" rIns="91440" bIns="45720" rtlCol="0" anchor="ctr">
            <a:normAutofit/>
          </a:bodyPr>
          <a:lstStyle/>
          <a:p>
            <a:r>
              <a:rPr lang="en-US" dirty="0" smtClean="0"/>
              <a:t>Click to edit Master title style</a:t>
            </a:r>
            <a:endParaRPr lang="en-US" dirty="0"/>
          </a:p>
        </p:txBody>
      </p:sp>
      <p:sp>
        <p:nvSpPr>
          <p:cNvPr id="5" name="Slide Number Placeholder 4"/>
          <p:cNvSpPr>
            <a:spLocks noGrp="1"/>
          </p:cNvSpPr>
          <p:nvPr>
            <p:ph type="sldNum" sz="quarter" idx="4"/>
          </p:nvPr>
        </p:nvSpPr>
        <p:spPr>
          <a:xfrm>
            <a:off x="7070400" y="6325200"/>
            <a:ext cx="1846800" cy="365125"/>
          </a:xfrm>
          <a:prstGeom prst="rect">
            <a:avLst/>
          </a:prstGeom>
        </p:spPr>
        <p:txBody>
          <a:bodyPr vert="horz" lIns="91440" tIns="45720" rIns="91440" bIns="45720" rtlCol="0" anchor="ctr"/>
          <a:lstStyle>
            <a:lvl1pPr algn="r">
              <a:defRPr sz="1200">
                <a:solidFill>
                  <a:schemeClr val="bg2"/>
                </a:solidFill>
              </a:defRPr>
            </a:lvl1pPr>
          </a:lstStyle>
          <a:p>
            <a:fld id="{93AC2C76-E6AA-46CB-A2DE-F6E097F7C440}" type="slidenum">
              <a:rPr lang="en-GB" smtClean="0"/>
              <a:pPr/>
              <a:t>‹#›</a:t>
            </a:fld>
            <a:endParaRPr lang="en-GB" dirty="0"/>
          </a:p>
        </p:txBody>
      </p:sp>
      <p:pic>
        <p:nvPicPr>
          <p:cNvPr id="1026" name="Picture 2"/>
          <p:cNvPicPr>
            <a:picLocks noChangeAspect="1" noChangeArrowheads="1"/>
          </p:cNvPicPr>
          <p:nvPr userDrawn="1"/>
        </p:nvPicPr>
        <p:blipFill>
          <a:blip r:embed="rId16">
            <a:extLst>
              <a:ext uri="{28A0092B-C50C-407E-A947-70E740481C1C}">
                <a14:useLocalDpi xmlns:a14="http://schemas.microsoft.com/office/drawing/2010/main" val="0"/>
              </a:ext>
            </a:extLst>
          </a:blip>
          <a:stretch>
            <a:fillRect/>
          </a:stretch>
        </p:blipFill>
        <p:spPr bwMode="auto">
          <a:xfrm>
            <a:off x="88667" y="6189342"/>
            <a:ext cx="1700213" cy="606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fl" descr=" "/>
          <p:cNvSpPr txBox="1"/>
          <p:nvPr userDrawn="1"/>
        </p:nvSpPr>
        <p:spPr>
          <a:xfrm>
            <a:off x="0" y="6423660"/>
            <a:ext cx="9144000" cy="338554"/>
          </a:xfrm>
          <a:prstGeom prst="rect">
            <a:avLst/>
          </a:prstGeom>
          <a:noFill/>
        </p:spPr>
        <p:txBody>
          <a:bodyPr vert="horz" wrap="square" rtlCol="0">
            <a:spAutoFit/>
          </a:bodyPr>
          <a:lstStyle/>
          <a:p>
            <a:pPr algn="l"/>
            <a:r>
              <a:rPr lang="en-US" sz="1600" smtClean="0">
                <a:solidFill>
                  <a:schemeClr val="bg2"/>
                </a:solidFill>
              </a:rPr>
              <a:t> </a:t>
            </a:r>
            <a:endParaRPr lang="en-US" sz="1600" dirty="0" err="1" smtClean="0">
              <a:solidFill>
                <a:schemeClr val="bg2"/>
              </a:solidFill>
            </a:endParaRPr>
          </a:p>
        </p:txBody>
      </p:sp>
    </p:spTree>
    <p:extLst>
      <p:ext uri="{BB962C8B-B14F-4D97-AF65-F5344CB8AC3E}">
        <p14:creationId xmlns:p14="http://schemas.microsoft.com/office/powerpoint/2010/main" val="2039682403"/>
      </p:ext>
    </p:extLst>
  </p:cSld>
  <p:clrMap bg1="lt1" tx1="dk1" bg2="lt2" tx2="dk2" accent1="accent1" accent2="accent2" accent3="accent3" accent4="accent4" accent5="accent5" accent6="accent6" hlink="hlink" folHlink="folHlink"/>
  <p:sldLayoutIdLst>
    <p:sldLayoutId id="2147483649" r:id="rId1"/>
    <p:sldLayoutId id="2147483667" r:id="rId2"/>
    <p:sldLayoutId id="2147483677" r:id="rId3"/>
    <p:sldLayoutId id="2147483675" r:id="rId4"/>
    <p:sldLayoutId id="2147483668" r:id="rId5"/>
    <p:sldLayoutId id="2147483676" r:id="rId6"/>
    <p:sldLayoutId id="2147483651" r:id="rId7"/>
    <p:sldLayoutId id="2147483650" r:id="rId8"/>
    <p:sldLayoutId id="2147483670" r:id="rId9"/>
    <p:sldLayoutId id="2147483652" r:id="rId10"/>
    <p:sldLayoutId id="2147483654" r:id="rId11"/>
    <p:sldLayoutId id="2147483672" r:id="rId12"/>
    <p:sldLayoutId id="2147483678" r:id="rId13"/>
    <p:sldLayoutId id="2147483674" r:id="rId14"/>
  </p:sldLayoutIdLst>
  <p:timing>
    <p:tnLst>
      <p:par>
        <p:cTn id="1" dur="indefinite" restart="never" nodeType="tmRoot"/>
      </p:par>
    </p:tnLst>
  </p:timing>
  <p:hf hdr="0" ftr="0" dt="0"/>
  <p:txStyles>
    <p:titleStyle>
      <a:lvl1pPr algn="l" defTabSz="457200" rtl="0" eaLnBrk="1" latinLnBrk="0" hangingPunct="1">
        <a:spcBef>
          <a:spcPct val="0"/>
        </a:spcBef>
        <a:buNone/>
        <a:defRPr sz="2800" b="0" i="0" kern="1200" cap="all">
          <a:solidFill>
            <a:schemeClr val="bg1"/>
          </a:solidFill>
          <a:latin typeface="Calibri"/>
          <a:ea typeface="+mj-ea"/>
          <a:cs typeface="Calibri"/>
        </a:defRPr>
      </a:lvl1pPr>
    </p:titleStyle>
    <p:bodyStyle>
      <a:lvl1pPr marL="230188" indent="-230188" algn="l" defTabSz="457200" rtl="0" eaLnBrk="1" latinLnBrk="0" hangingPunct="1">
        <a:lnSpc>
          <a:spcPts val="1800"/>
        </a:lnSpc>
        <a:spcBef>
          <a:spcPts val="1800"/>
        </a:spcBef>
        <a:spcAft>
          <a:spcPts val="600"/>
        </a:spcAft>
        <a:buClr>
          <a:schemeClr val="accent1"/>
        </a:buClr>
        <a:buFont typeface="Arial"/>
        <a:buChar char="•"/>
        <a:defRPr sz="1600" b="0" i="0" kern="1200">
          <a:solidFill>
            <a:schemeClr val="bg2"/>
          </a:solidFill>
          <a:latin typeface="Calibri"/>
          <a:ea typeface="+mn-ea"/>
          <a:cs typeface="Calibri"/>
        </a:defRPr>
      </a:lvl1pPr>
      <a:lvl2pPr marL="461963" indent="-231775" algn="l" defTabSz="457200" rtl="0" eaLnBrk="1" latinLnBrk="0" hangingPunct="1">
        <a:lnSpc>
          <a:spcPts val="1800"/>
        </a:lnSpc>
        <a:spcBef>
          <a:spcPts val="0"/>
        </a:spcBef>
        <a:spcAft>
          <a:spcPts val="600"/>
        </a:spcAft>
        <a:buClr>
          <a:schemeClr val="accent1"/>
        </a:buClr>
        <a:buFont typeface="Calibri" panose="020F0502020204030204" pitchFamily="34" charset="0"/>
        <a:buChar char="─"/>
        <a:defRPr sz="1600" b="0" i="0" kern="1200">
          <a:solidFill>
            <a:schemeClr val="bg2"/>
          </a:solidFill>
          <a:latin typeface="Calibri"/>
          <a:ea typeface="+mn-ea"/>
          <a:cs typeface="Calibri"/>
        </a:defRPr>
      </a:lvl2pPr>
      <a:lvl3pPr marL="681038" indent="-219075" algn="l" defTabSz="457200" rtl="0" eaLnBrk="1" latinLnBrk="0" hangingPunct="1">
        <a:lnSpc>
          <a:spcPts val="1800"/>
        </a:lnSpc>
        <a:spcBef>
          <a:spcPts val="0"/>
        </a:spcBef>
        <a:spcAft>
          <a:spcPts val="600"/>
        </a:spcAft>
        <a:buClr>
          <a:schemeClr val="accent1"/>
        </a:buClr>
        <a:buFont typeface="Arial" panose="020B0604020202020204" pitchFamily="34" charset="0"/>
        <a:buChar char="•"/>
        <a:defRPr sz="1600" b="0" i="0" kern="1200">
          <a:solidFill>
            <a:schemeClr val="bg2"/>
          </a:solidFill>
          <a:latin typeface="Calibri"/>
          <a:ea typeface="+mn-ea"/>
          <a:cs typeface="Calibri"/>
        </a:defRPr>
      </a:lvl3pPr>
      <a:lvl4pPr marL="912813" indent="-231775" algn="l" defTabSz="457200" rtl="0" eaLnBrk="1" latinLnBrk="0" hangingPunct="1">
        <a:lnSpc>
          <a:spcPts val="1800"/>
        </a:lnSpc>
        <a:spcBef>
          <a:spcPts val="0"/>
        </a:spcBef>
        <a:spcAft>
          <a:spcPts val="600"/>
        </a:spcAft>
        <a:buClr>
          <a:schemeClr val="accent1"/>
        </a:buClr>
        <a:buFont typeface="Arial" panose="020B0604020202020204" pitchFamily="34" charset="0"/>
        <a:buChar char="•"/>
        <a:defRPr sz="1600" b="0" i="0" kern="1200">
          <a:solidFill>
            <a:schemeClr val="bg2"/>
          </a:solidFill>
          <a:latin typeface="Calibri"/>
          <a:ea typeface="+mn-ea"/>
          <a:cs typeface="Calibri"/>
        </a:defRPr>
      </a:lvl4pPr>
      <a:lvl5pPr marL="1143000" indent="-230188" algn="l" defTabSz="457200" rtl="0" eaLnBrk="1" latinLnBrk="0" hangingPunct="1">
        <a:lnSpc>
          <a:spcPts val="1800"/>
        </a:lnSpc>
        <a:spcBef>
          <a:spcPts val="0"/>
        </a:spcBef>
        <a:spcAft>
          <a:spcPts val="600"/>
        </a:spcAft>
        <a:buClr>
          <a:schemeClr val="accent1"/>
        </a:buClr>
        <a:buFont typeface="Arial" panose="020B0604020202020204" pitchFamily="34" charset="0"/>
        <a:buChar char="•"/>
        <a:defRPr sz="1600" b="0" i="0" kern="1200">
          <a:solidFill>
            <a:schemeClr val="bg2"/>
          </a:solidFill>
          <a:latin typeface="Calibri"/>
          <a:ea typeface="+mn-ea"/>
          <a:cs typeface="Calibri"/>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hyperlink" Target="http://www.msci.com/" TargetMode="Externa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image" Target="../media/image2.emf"/><Relationship Id="rId7" Type="http://schemas.openxmlformats.org/officeDocument/2006/relationships/image" Target="../media/image6.emf"/><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image" Target="../media/image5.emf"/><Relationship Id="rId5" Type="http://schemas.openxmlformats.org/officeDocument/2006/relationships/image" Target="../media/image4.emf"/><Relationship Id="rId4" Type="http://schemas.openxmlformats.org/officeDocument/2006/relationships/image" Target="../media/image3.e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4044" y="1077254"/>
            <a:ext cx="7938456" cy="2011225"/>
          </a:xfrm>
        </p:spPr>
        <p:txBody>
          <a:bodyPr/>
          <a:lstStyle/>
          <a:p>
            <a:r>
              <a:rPr lang="en-GB" dirty="0" smtClean="0"/>
              <a:t>Consultation on implementation of 2018 GICS changes in THE MSCI EQUITY INDEXES</a:t>
            </a:r>
            <a:endParaRPr lang="en-GB" dirty="0"/>
          </a:p>
        </p:txBody>
      </p:sp>
      <p:sp>
        <p:nvSpPr>
          <p:cNvPr id="3" name="Text Placeholder 3"/>
          <p:cNvSpPr>
            <a:spLocks noGrp="1"/>
          </p:cNvSpPr>
          <p:nvPr>
            <p:ph type="body" sz="quarter" idx="10"/>
          </p:nvPr>
        </p:nvSpPr>
        <p:spPr>
          <a:xfrm>
            <a:off x="685800" y="3447034"/>
            <a:ext cx="6383338" cy="475742"/>
          </a:xfrm>
        </p:spPr>
        <p:txBody>
          <a:bodyPr/>
          <a:lstStyle/>
          <a:p>
            <a:r>
              <a:rPr lang="en-GB" dirty="0" smtClean="0"/>
              <a:t>March 2018</a:t>
            </a:r>
            <a:endParaRPr lang="en-GB" dirty="0"/>
          </a:p>
        </p:txBody>
      </p:sp>
      <p:sp>
        <p:nvSpPr>
          <p:cNvPr id="4" name="Subtitle 4"/>
          <p:cNvSpPr>
            <a:spLocks noGrp="1"/>
          </p:cNvSpPr>
          <p:nvPr>
            <p:ph type="subTitle" idx="1"/>
          </p:nvPr>
        </p:nvSpPr>
        <p:spPr>
          <a:xfrm>
            <a:off x="685800" y="4479585"/>
            <a:ext cx="7278624" cy="1665184"/>
          </a:xfrm>
        </p:spPr>
        <p:txBody>
          <a:bodyPr>
            <a:noAutofit/>
          </a:bodyPr>
          <a:lstStyle/>
          <a:p>
            <a:r>
              <a:rPr lang="en-US" sz="1600" i="1" dirty="0"/>
              <a:t>This consultation may or may not lead to the implementation of any or all of the proposed changes in </a:t>
            </a:r>
            <a:r>
              <a:rPr lang="en-US" sz="1600" i="1" dirty="0" smtClean="0"/>
              <a:t>MSCI’s </a:t>
            </a:r>
            <a:r>
              <a:rPr lang="en-US" sz="1600" i="1" dirty="0"/>
              <a:t>indexes. Consultation feedback will remain confidential. MSCI may publicly disclose feedback if specifically requested by specific market participants. In that case, the relevant feedback would be published together with the final results of the consultation.</a:t>
            </a:r>
          </a:p>
          <a:p>
            <a:endParaRPr lang="en-US" sz="1600" b="1" dirty="0"/>
          </a:p>
        </p:txBody>
      </p:sp>
    </p:spTree>
    <p:extLst>
      <p:ext uri="{BB962C8B-B14F-4D97-AF65-F5344CB8AC3E}">
        <p14:creationId xmlns:p14="http://schemas.microsoft.com/office/powerpoint/2010/main" val="18342863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674688" y="969760"/>
            <a:ext cx="7313361" cy="2595596"/>
          </a:xfrm>
        </p:spPr>
        <p:txBody>
          <a:bodyPr/>
          <a:lstStyle/>
          <a:p>
            <a:r>
              <a:rPr lang="en-US" dirty="0"/>
              <a:t>One-time transition </a:t>
            </a:r>
            <a:r>
              <a:rPr lang="en-US" dirty="0" smtClean="0"/>
              <a:t>proposal FOR MSCI MINVOL INDEXES AND MSCI DMF INDEXES</a:t>
            </a:r>
            <a:endParaRPr lang="en-US" dirty="0"/>
          </a:p>
        </p:txBody>
      </p:sp>
      <p:sp>
        <p:nvSpPr>
          <p:cNvPr id="9" name="Slide Number Placeholder 3"/>
          <p:cNvSpPr txBox="1">
            <a:spLocks/>
          </p:cNvSpPr>
          <p:nvPr/>
        </p:nvSpPr>
        <p:spPr>
          <a:xfrm>
            <a:off x="6917995" y="6315144"/>
            <a:ext cx="18468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93AC2C76-E6AA-46CB-A2DE-F6E097F7C440}" type="slidenum">
              <a:rPr lang="en-GB" sz="1200" smtClean="0"/>
              <a:pPr algn="r"/>
              <a:t>10</a:t>
            </a:fld>
            <a:endParaRPr lang="en-GB" sz="1200" dirty="0"/>
          </a:p>
        </p:txBody>
      </p:sp>
    </p:spTree>
    <p:extLst>
      <p:ext uri="{BB962C8B-B14F-4D97-AF65-F5344CB8AC3E}">
        <p14:creationId xmlns:p14="http://schemas.microsoft.com/office/powerpoint/2010/main" val="10432188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9188" y="905933"/>
            <a:ext cx="7992000" cy="3124199"/>
          </a:xfrm>
          <a:ln w="6350">
            <a:noFill/>
          </a:ln>
        </p:spPr>
        <p:txBody>
          <a:bodyPr>
            <a:normAutofit fontScale="92500" lnSpcReduction="10000"/>
          </a:bodyPr>
          <a:lstStyle/>
          <a:p>
            <a:pPr marL="285750" indent="-285750">
              <a:lnSpc>
                <a:spcPct val="120000"/>
              </a:lnSpc>
              <a:spcBef>
                <a:spcPts val="0"/>
              </a:spcBef>
              <a:spcAft>
                <a:spcPts val="0"/>
              </a:spcAft>
              <a:buClr>
                <a:srgbClr val="404040"/>
              </a:buClr>
            </a:pPr>
            <a:r>
              <a:rPr lang="en-US" dirty="0" smtClean="0"/>
              <a:t>MSCI </a:t>
            </a:r>
            <a:r>
              <a:rPr lang="en-US" dirty="0"/>
              <a:t>Minimum </a:t>
            </a:r>
            <a:r>
              <a:rPr lang="en-US" dirty="0" smtClean="0"/>
              <a:t>Volatility Index Methodology and MSCI Diversified Multiple-Factor Index Methodology use active sector weight-based </a:t>
            </a:r>
            <a:r>
              <a:rPr lang="en-US" dirty="0"/>
              <a:t>constraints </a:t>
            </a:r>
            <a:r>
              <a:rPr lang="en-US" dirty="0" smtClean="0"/>
              <a:t>as part of their index construction methodology</a:t>
            </a:r>
          </a:p>
          <a:p>
            <a:pPr marL="285750" indent="-285750">
              <a:lnSpc>
                <a:spcPct val="120000"/>
              </a:lnSpc>
              <a:spcBef>
                <a:spcPts val="0"/>
              </a:spcBef>
              <a:spcAft>
                <a:spcPts val="0"/>
              </a:spcAft>
              <a:buClr>
                <a:srgbClr val="404040"/>
              </a:buClr>
            </a:pPr>
            <a:endParaRPr lang="en-US" dirty="0"/>
          </a:p>
          <a:p>
            <a:pPr marL="285750" indent="-285750">
              <a:lnSpc>
                <a:spcPct val="120000"/>
              </a:lnSpc>
              <a:spcBef>
                <a:spcPts val="0"/>
              </a:spcBef>
              <a:spcAft>
                <a:spcPts val="0"/>
              </a:spcAft>
              <a:buClr>
                <a:srgbClr val="404040"/>
              </a:buClr>
            </a:pPr>
            <a:r>
              <a:rPr lang="en-US" dirty="0" smtClean="0"/>
              <a:t>Simulations using the new GICS structure did not indicate any significant impact in terms of risk reduction for the MSCI Minimum Volatility Indexes or the factor exposures for the MSCI Diversified Multiple-Factor Indexes for a majority of the indexes*</a:t>
            </a:r>
          </a:p>
          <a:p>
            <a:pPr marL="285750" indent="-285750">
              <a:lnSpc>
                <a:spcPct val="120000"/>
              </a:lnSpc>
              <a:spcBef>
                <a:spcPts val="0"/>
              </a:spcBef>
              <a:spcAft>
                <a:spcPts val="0"/>
              </a:spcAft>
              <a:buClr>
                <a:srgbClr val="404040"/>
              </a:buClr>
            </a:pPr>
            <a:endParaRPr lang="en-US" dirty="0" smtClean="0"/>
          </a:p>
          <a:p>
            <a:pPr marL="285750" indent="-285750">
              <a:lnSpc>
                <a:spcPct val="120000"/>
              </a:lnSpc>
              <a:spcBef>
                <a:spcPts val="0"/>
              </a:spcBef>
              <a:spcAft>
                <a:spcPts val="0"/>
              </a:spcAft>
              <a:buClr>
                <a:srgbClr val="404040"/>
              </a:buClr>
            </a:pPr>
            <a:r>
              <a:rPr lang="en-US" dirty="0" smtClean="0"/>
              <a:t>Simulations using the new GICS structure indicated that the changes in parent sector </a:t>
            </a:r>
            <a:r>
              <a:rPr lang="en-US" dirty="0"/>
              <a:t>weights for the </a:t>
            </a:r>
            <a:r>
              <a:rPr lang="en-US" dirty="0" smtClean="0"/>
              <a:t>below indexes mandate additional turnover to bring impacted sectors within active sector limits. Please note that no other indexes need additional turnover budget</a:t>
            </a:r>
          </a:p>
          <a:p>
            <a:pPr marL="230188" lvl="1" indent="0">
              <a:lnSpc>
                <a:spcPct val="120000"/>
              </a:lnSpc>
              <a:spcAft>
                <a:spcPts val="0"/>
              </a:spcAft>
              <a:buClr>
                <a:schemeClr val="accent1"/>
              </a:buClr>
              <a:buNone/>
            </a:pPr>
            <a:r>
              <a:rPr lang="en-US" sz="1400" dirty="0" smtClean="0"/>
              <a:t>		</a:t>
            </a:r>
          </a:p>
          <a:p>
            <a:pPr marL="285750" indent="-285750">
              <a:lnSpc>
                <a:spcPct val="120000"/>
              </a:lnSpc>
              <a:spcBef>
                <a:spcPts val="0"/>
              </a:spcBef>
              <a:spcAft>
                <a:spcPts val="0"/>
              </a:spcAft>
            </a:pPr>
            <a:endParaRPr lang="en-US" dirty="0" smtClean="0"/>
          </a:p>
          <a:p>
            <a:pPr marL="285750" indent="-285750">
              <a:lnSpc>
                <a:spcPct val="120000"/>
              </a:lnSpc>
              <a:spcBef>
                <a:spcPts val="0"/>
              </a:spcBef>
              <a:spcAft>
                <a:spcPts val="0"/>
              </a:spcAft>
            </a:pPr>
            <a:endParaRPr lang="en-US" dirty="0"/>
          </a:p>
          <a:p>
            <a:pPr marL="230188" lvl="1" indent="0">
              <a:lnSpc>
                <a:spcPct val="120000"/>
              </a:lnSpc>
              <a:spcAft>
                <a:spcPts val="0"/>
              </a:spcAft>
              <a:buNone/>
            </a:pPr>
            <a:endParaRPr lang="en-US" dirty="0" smtClean="0"/>
          </a:p>
          <a:p>
            <a:pPr marL="230188" lvl="1" indent="0">
              <a:lnSpc>
                <a:spcPct val="120000"/>
              </a:lnSpc>
              <a:spcAft>
                <a:spcPts val="0"/>
              </a:spcAft>
              <a:buNone/>
            </a:pPr>
            <a:endParaRPr lang="en-US" dirty="0"/>
          </a:p>
          <a:p>
            <a:pPr marL="230188" lvl="1" indent="0">
              <a:lnSpc>
                <a:spcPct val="120000"/>
              </a:lnSpc>
              <a:spcAft>
                <a:spcPts val="0"/>
              </a:spcAft>
              <a:buNone/>
            </a:pPr>
            <a:endParaRPr lang="en-US" dirty="0"/>
          </a:p>
          <a:p>
            <a:pPr lvl="1">
              <a:lnSpc>
                <a:spcPct val="120000"/>
              </a:lnSpc>
              <a:spcAft>
                <a:spcPts val="0"/>
              </a:spcAft>
            </a:pPr>
            <a:endParaRPr lang="en-US" dirty="0" smtClean="0"/>
          </a:p>
          <a:p>
            <a:pPr marL="230188" lvl="1" indent="0">
              <a:lnSpc>
                <a:spcPct val="120000"/>
              </a:lnSpc>
              <a:spcAft>
                <a:spcPts val="0"/>
              </a:spcAft>
              <a:buNone/>
            </a:pPr>
            <a:endParaRPr lang="en-US" dirty="0"/>
          </a:p>
          <a:p>
            <a:pPr marL="230188" lvl="1" indent="0">
              <a:lnSpc>
                <a:spcPct val="120000"/>
              </a:lnSpc>
              <a:spcAft>
                <a:spcPts val="0"/>
              </a:spcAft>
              <a:buNone/>
            </a:pPr>
            <a:endParaRPr lang="en-US" dirty="0" smtClean="0"/>
          </a:p>
        </p:txBody>
      </p:sp>
      <p:sp>
        <p:nvSpPr>
          <p:cNvPr id="2" name="Title 1"/>
          <p:cNvSpPr>
            <a:spLocks noGrp="1"/>
          </p:cNvSpPr>
          <p:nvPr>
            <p:ph type="title"/>
          </p:nvPr>
        </p:nvSpPr>
        <p:spPr/>
        <p:txBody>
          <a:bodyPr>
            <a:normAutofit/>
          </a:bodyPr>
          <a:lstStyle/>
          <a:p>
            <a:r>
              <a:rPr lang="en-US" dirty="0" smtClean="0"/>
              <a:t>ONE-TIME </a:t>
            </a:r>
            <a:r>
              <a:rPr lang="en-US" dirty="0"/>
              <a:t>TRANSITION </a:t>
            </a:r>
            <a:r>
              <a:rPr lang="en-US" dirty="0" smtClean="0"/>
              <a:t>PROPOSAL</a:t>
            </a:r>
            <a:endParaRPr lang="en-US" dirty="0"/>
          </a:p>
        </p:txBody>
      </p:sp>
      <p:sp>
        <p:nvSpPr>
          <p:cNvPr id="5" name="TextBox 4"/>
          <p:cNvSpPr txBox="1"/>
          <p:nvPr/>
        </p:nvSpPr>
        <p:spPr>
          <a:xfrm>
            <a:off x="677811" y="6139121"/>
            <a:ext cx="7062368" cy="215444"/>
          </a:xfrm>
          <a:prstGeom prst="rect">
            <a:avLst/>
          </a:prstGeom>
          <a:noFill/>
        </p:spPr>
        <p:txBody>
          <a:bodyPr wrap="square" rtlCol="0">
            <a:spAutoFit/>
          </a:bodyPr>
          <a:lstStyle/>
          <a:p>
            <a:r>
              <a:rPr lang="en-US" sz="800" dirty="0" smtClean="0">
                <a:solidFill>
                  <a:schemeClr val="bg2"/>
                </a:solidFill>
              </a:rPr>
              <a:t>*Please refer to Appendix for comparison</a:t>
            </a:r>
          </a:p>
        </p:txBody>
      </p:sp>
      <p:graphicFrame>
        <p:nvGraphicFramePr>
          <p:cNvPr id="3" name="Table 2"/>
          <p:cNvGraphicFramePr>
            <a:graphicFrameLocks noGrp="1"/>
          </p:cNvGraphicFramePr>
          <p:nvPr>
            <p:extLst>
              <p:ext uri="{D42A27DB-BD31-4B8C-83A1-F6EECF244321}">
                <p14:modId xmlns:p14="http://schemas.microsoft.com/office/powerpoint/2010/main" val="1993402885"/>
              </p:ext>
            </p:extLst>
          </p:nvPr>
        </p:nvGraphicFramePr>
        <p:xfrm>
          <a:off x="1380551" y="3789404"/>
          <a:ext cx="6639030" cy="1354000"/>
        </p:xfrm>
        <a:graphic>
          <a:graphicData uri="http://schemas.openxmlformats.org/drawingml/2006/table">
            <a:tbl>
              <a:tblPr firstRow="1" bandRow="1">
                <a:tableStyleId>{0E3FDE45-AF77-4B5C-9715-49D594BDF05E}</a:tableStyleId>
              </a:tblPr>
              <a:tblGrid>
                <a:gridCol w="3288235"/>
                <a:gridCol w="1187849"/>
                <a:gridCol w="1373899"/>
                <a:gridCol w="789047"/>
              </a:tblGrid>
              <a:tr h="334573">
                <a:tc>
                  <a:txBody>
                    <a:bodyPr/>
                    <a:lstStyle/>
                    <a:p>
                      <a:pPr algn="ctr" fontAlgn="b"/>
                      <a:r>
                        <a:rPr lang="en-US" sz="1200" u="none" strike="noStrike" dirty="0">
                          <a:effectLst/>
                        </a:rPr>
                        <a:t>Index Name</a:t>
                      </a:r>
                      <a:endParaRPr lang="en-US" sz="1200" b="1" i="0" u="none" strike="noStrike" dirty="0">
                        <a:solidFill>
                          <a:schemeClr val="bg1"/>
                        </a:solidFill>
                        <a:effectLst/>
                        <a:latin typeface="Calibri" panose="020F0502020204030204" pitchFamily="34" charset="0"/>
                      </a:endParaRPr>
                    </a:p>
                  </a:txBody>
                  <a:tcPr marL="9525" marR="9525" marT="9525" marB="0" anchor="ctr"/>
                </a:tc>
                <a:tc>
                  <a:txBody>
                    <a:bodyPr/>
                    <a:lstStyle/>
                    <a:p>
                      <a:pPr algn="ctr" fontAlgn="b"/>
                      <a:r>
                        <a:rPr lang="en-US" sz="1200" u="none" strike="noStrike" dirty="0" smtClean="0">
                          <a:effectLst/>
                        </a:rPr>
                        <a:t>Standard Turnover</a:t>
                      </a:r>
                      <a:endParaRPr lang="en-US" sz="1200" b="1" i="0" u="none" strike="noStrike" dirty="0">
                        <a:solidFill>
                          <a:schemeClr val="bg1"/>
                        </a:solidFill>
                        <a:effectLst/>
                        <a:latin typeface="Calibri" panose="020F0502020204030204" pitchFamily="34" charset="0"/>
                      </a:endParaRPr>
                    </a:p>
                  </a:txBody>
                  <a:tcPr marL="9525" marR="9525" marT="9525" marB="0" anchor="ctr"/>
                </a:tc>
                <a:tc>
                  <a:txBody>
                    <a:bodyPr/>
                    <a:lstStyle/>
                    <a:p>
                      <a:pPr algn="ctr" fontAlgn="b"/>
                      <a:r>
                        <a:rPr lang="en-US" sz="1200" u="none" strike="noStrike" dirty="0" smtClean="0">
                          <a:effectLst/>
                        </a:rPr>
                        <a:t>Proposed Additional Turnover</a:t>
                      </a:r>
                      <a:endParaRPr lang="en-US" sz="1200" b="1" i="0" u="none" strike="noStrike" dirty="0">
                        <a:solidFill>
                          <a:schemeClr val="bg1"/>
                        </a:solidFill>
                        <a:effectLst/>
                        <a:latin typeface="Calibri" panose="020F0502020204030204" pitchFamily="34" charset="0"/>
                      </a:endParaRPr>
                    </a:p>
                  </a:txBody>
                  <a:tcPr marL="9525" marR="9525" marT="9525" marB="0" anchor="ctr"/>
                </a:tc>
                <a:tc>
                  <a:txBody>
                    <a:bodyPr/>
                    <a:lstStyle/>
                    <a:p>
                      <a:pPr algn="ctr" fontAlgn="b"/>
                      <a:r>
                        <a:rPr lang="en-US" sz="1200" u="none" strike="noStrike" baseline="0" dirty="0" smtClean="0">
                          <a:effectLst/>
                        </a:rPr>
                        <a:t> </a:t>
                      </a:r>
                      <a:r>
                        <a:rPr lang="en-US" sz="1200" u="none" strike="noStrike" dirty="0" smtClean="0">
                          <a:effectLst/>
                        </a:rPr>
                        <a:t>Total Turnover</a:t>
                      </a:r>
                      <a:endParaRPr lang="en-US" sz="1200" b="1" i="0" u="none" strike="noStrike" dirty="0">
                        <a:solidFill>
                          <a:schemeClr val="bg1"/>
                        </a:solidFill>
                        <a:effectLst/>
                        <a:latin typeface="Calibri" panose="020F0502020204030204" pitchFamily="34" charset="0"/>
                      </a:endParaRPr>
                    </a:p>
                  </a:txBody>
                  <a:tcPr marL="9525" marR="9525" marT="9525" marB="0" anchor="ctr"/>
                </a:tc>
              </a:tr>
              <a:tr h="301715">
                <a:tc>
                  <a:txBody>
                    <a:bodyPr/>
                    <a:lstStyle/>
                    <a:p>
                      <a:pPr algn="l" fontAlgn="b"/>
                      <a:r>
                        <a:rPr lang="en-US" sz="1200" u="none" strike="noStrike" dirty="0" smtClean="0">
                          <a:effectLst/>
                        </a:rPr>
                        <a:t>MSCI South</a:t>
                      </a:r>
                      <a:r>
                        <a:rPr lang="en-US" sz="1200" u="none" strike="noStrike" baseline="0" dirty="0" smtClean="0">
                          <a:effectLst/>
                        </a:rPr>
                        <a:t> Africa Minimum Volatility (USD) Index</a:t>
                      </a:r>
                      <a:r>
                        <a:rPr lang="en-US" sz="1200" u="none" strike="noStrike" baseline="30000" dirty="0" smtClean="0">
                          <a:effectLst/>
                        </a:rPr>
                        <a:t>#</a:t>
                      </a:r>
                      <a:endParaRPr lang="en-US" sz="1200" b="0" i="0" u="none" strike="noStrike" baseline="30000" dirty="0">
                        <a:solidFill>
                          <a:schemeClr val="bg2"/>
                        </a:solidFill>
                        <a:effectLst/>
                        <a:latin typeface="+mn-lt"/>
                      </a:endParaRPr>
                    </a:p>
                  </a:txBody>
                  <a:tcPr marL="9525" marR="9525" marT="9525" marB="0" anchor="ctr"/>
                </a:tc>
                <a:tc>
                  <a:txBody>
                    <a:bodyPr/>
                    <a:lstStyle/>
                    <a:p>
                      <a:pPr algn="ctr" fontAlgn="b"/>
                      <a:r>
                        <a:rPr lang="en-US" sz="1200" u="none" strike="noStrike" dirty="0" smtClean="0">
                          <a:effectLst/>
                        </a:rPr>
                        <a:t>10</a:t>
                      </a:r>
                      <a:r>
                        <a:rPr lang="en-US" sz="1200" u="none" strike="noStrike" dirty="0">
                          <a:effectLst/>
                        </a:rPr>
                        <a:t>%</a:t>
                      </a:r>
                      <a:endParaRPr lang="en-US" sz="1200" b="0" i="0" u="none" strike="noStrike" dirty="0">
                        <a:solidFill>
                          <a:schemeClr val="bg2"/>
                        </a:solidFill>
                        <a:effectLst/>
                        <a:latin typeface="Calibri" panose="020F0502020204030204" pitchFamily="34" charset="0"/>
                      </a:endParaRPr>
                    </a:p>
                  </a:txBody>
                  <a:tcPr marL="9525" marR="9525" marT="9525" marB="0" anchor="ctr"/>
                </a:tc>
                <a:tc>
                  <a:txBody>
                    <a:bodyPr/>
                    <a:lstStyle/>
                    <a:p>
                      <a:pPr algn="ctr" fontAlgn="b"/>
                      <a:r>
                        <a:rPr lang="en-US" sz="1200" u="none" strike="noStrike" dirty="0">
                          <a:effectLst/>
                        </a:rPr>
                        <a:t>5%</a:t>
                      </a:r>
                      <a:endParaRPr lang="en-US" sz="1200" b="0" i="0" u="none" strike="noStrike" dirty="0">
                        <a:solidFill>
                          <a:schemeClr val="bg2"/>
                        </a:solidFill>
                        <a:effectLst/>
                        <a:latin typeface="Calibri" panose="020F0502020204030204" pitchFamily="34" charset="0"/>
                      </a:endParaRPr>
                    </a:p>
                  </a:txBody>
                  <a:tcPr marL="9525" marR="9525" marT="9525" marB="0" anchor="ctr"/>
                </a:tc>
                <a:tc>
                  <a:txBody>
                    <a:bodyPr/>
                    <a:lstStyle/>
                    <a:p>
                      <a:pPr algn="ctr" fontAlgn="b"/>
                      <a:r>
                        <a:rPr lang="en-US" sz="1200" u="none" strike="noStrike" dirty="0" smtClean="0">
                          <a:effectLst/>
                        </a:rPr>
                        <a:t>15</a:t>
                      </a:r>
                      <a:r>
                        <a:rPr lang="en-US" sz="1200" u="none" strike="noStrike" dirty="0">
                          <a:effectLst/>
                        </a:rPr>
                        <a:t>%</a:t>
                      </a:r>
                      <a:endParaRPr lang="en-US" sz="1200" b="0" i="0" u="none" strike="noStrike" dirty="0">
                        <a:solidFill>
                          <a:schemeClr val="bg2"/>
                        </a:solidFill>
                        <a:effectLst/>
                        <a:latin typeface="Calibri" panose="020F0502020204030204" pitchFamily="34" charset="0"/>
                      </a:endParaRPr>
                    </a:p>
                  </a:txBody>
                  <a:tcPr marL="9525" marR="9525" marT="9525" marB="0" anchor="ctr"/>
                </a:tc>
              </a:tr>
              <a:tr h="301715">
                <a:tc>
                  <a:txBody>
                    <a:bodyPr/>
                    <a:lstStyle/>
                    <a:p>
                      <a:pPr algn="l" fontAlgn="b"/>
                      <a:r>
                        <a:rPr lang="en-US" sz="1200" u="none" strike="noStrike" dirty="0" smtClean="0">
                          <a:effectLst/>
                        </a:rPr>
                        <a:t>MSCI South</a:t>
                      </a:r>
                      <a:r>
                        <a:rPr lang="en-US" sz="1200" u="none" strike="noStrike" baseline="0" dirty="0" smtClean="0">
                          <a:effectLst/>
                        </a:rPr>
                        <a:t> Korea Minimum Volatility (USD) Index</a:t>
                      </a:r>
                      <a:r>
                        <a:rPr lang="en-US" sz="1200" u="none" strike="noStrike" baseline="30000" dirty="0" smtClean="0">
                          <a:effectLst/>
                        </a:rPr>
                        <a:t>#</a:t>
                      </a:r>
                      <a:endParaRPr lang="en-US" sz="1200" b="0" i="0" u="none" strike="noStrike" baseline="30000" dirty="0">
                        <a:solidFill>
                          <a:schemeClr val="bg2"/>
                        </a:solidFill>
                        <a:effectLst/>
                        <a:latin typeface="+mn-lt"/>
                      </a:endParaRPr>
                    </a:p>
                  </a:txBody>
                  <a:tcPr marL="9525" marR="9525" marT="9525" marB="0" anchor="ctr"/>
                </a:tc>
                <a:tc>
                  <a:txBody>
                    <a:bodyPr/>
                    <a:lstStyle/>
                    <a:p>
                      <a:pPr algn="ctr" fontAlgn="b"/>
                      <a:r>
                        <a:rPr lang="en-US" sz="1200" u="none" strike="noStrike" dirty="0" smtClean="0">
                          <a:effectLst/>
                        </a:rPr>
                        <a:t>10</a:t>
                      </a:r>
                      <a:r>
                        <a:rPr lang="en-US" sz="1200" u="none" strike="noStrike" dirty="0">
                          <a:effectLst/>
                        </a:rPr>
                        <a:t>%</a:t>
                      </a:r>
                      <a:endParaRPr lang="en-US" sz="1200" b="0" i="0" u="none" strike="noStrike" dirty="0">
                        <a:solidFill>
                          <a:schemeClr val="bg2"/>
                        </a:solidFill>
                        <a:effectLst/>
                        <a:latin typeface="Calibri" panose="020F0502020204030204" pitchFamily="34" charset="0"/>
                      </a:endParaRPr>
                    </a:p>
                  </a:txBody>
                  <a:tcPr marL="9525" marR="9525" marT="9525" marB="0" anchor="ctr"/>
                </a:tc>
                <a:tc>
                  <a:txBody>
                    <a:bodyPr/>
                    <a:lstStyle/>
                    <a:p>
                      <a:pPr algn="ctr" fontAlgn="b"/>
                      <a:r>
                        <a:rPr lang="en-US" sz="1200" u="none" strike="noStrike" dirty="0">
                          <a:effectLst/>
                        </a:rPr>
                        <a:t>5%</a:t>
                      </a:r>
                      <a:endParaRPr lang="en-US" sz="1200" b="0" i="0" u="none" strike="noStrike" dirty="0">
                        <a:solidFill>
                          <a:schemeClr val="bg2"/>
                        </a:solidFill>
                        <a:effectLst/>
                        <a:latin typeface="Calibri" panose="020F0502020204030204" pitchFamily="34" charset="0"/>
                      </a:endParaRPr>
                    </a:p>
                  </a:txBody>
                  <a:tcPr marL="9525" marR="9525" marT="9525" marB="0" anchor="ctr"/>
                </a:tc>
                <a:tc>
                  <a:txBody>
                    <a:bodyPr/>
                    <a:lstStyle/>
                    <a:p>
                      <a:pPr algn="ctr" fontAlgn="b"/>
                      <a:r>
                        <a:rPr lang="en-US" sz="1200" u="none" strike="noStrike" dirty="0" smtClean="0">
                          <a:effectLst/>
                        </a:rPr>
                        <a:t>15</a:t>
                      </a:r>
                      <a:r>
                        <a:rPr lang="en-US" sz="1200" u="none" strike="noStrike" dirty="0">
                          <a:effectLst/>
                        </a:rPr>
                        <a:t>%</a:t>
                      </a:r>
                      <a:endParaRPr lang="en-US" sz="1200" b="0" i="0" u="none" strike="noStrike" dirty="0">
                        <a:solidFill>
                          <a:schemeClr val="bg2"/>
                        </a:solidFill>
                        <a:effectLst/>
                        <a:latin typeface="Calibri" panose="020F0502020204030204" pitchFamily="34" charset="0"/>
                      </a:endParaRPr>
                    </a:p>
                  </a:txBody>
                  <a:tcPr marL="9525" marR="9525" marT="9525" marB="0" anchor="ctr"/>
                </a:tc>
              </a:tr>
              <a:tr h="301715">
                <a:tc>
                  <a:txBody>
                    <a:bodyPr/>
                    <a:lstStyle/>
                    <a:p>
                      <a:pPr algn="l" fontAlgn="b"/>
                      <a:r>
                        <a:rPr lang="en-US" sz="1200" u="none" strike="noStrike" dirty="0" smtClean="0">
                          <a:effectLst/>
                        </a:rPr>
                        <a:t>MSCI USA Consumer Discretionary</a:t>
                      </a:r>
                      <a:r>
                        <a:rPr lang="en-US" sz="1200" u="none" strike="noStrike" baseline="0" dirty="0" smtClean="0">
                          <a:effectLst/>
                        </a:rPr>
                        <a:t> Diversified Multiple Factor Index</a:t>
                      </a:r>
                      <a:endParaRPr lang="en-US" sz="1200" b="0" i="0" u="none" strike="noStrike" dirty="0">
                        <a:solidFill>
                          <a:schemeClr val="bg2"/>
                        </a:solidFill>
                        <a:effectLst/>
                        <a:latin typeface="+mn-lt"/>
                      </a:endParaRPr>
                    </a:p>
                  </a:txBody>
                  <a:tcPr marL="9525" marR="9525" marT="9525" marB="0" anchor="ctr"/>
                </a:tc>
                <a:tc>
                  <a:txBody>
                    <a:bodyPr/>
                    <a:lstStyle/>
                    <a:p>
                      <a:pPr algn="ctr" fontAlgn="b"/>
                      <a:r>
                        <a:rPr lang="en-US" sz="1200" u="none" strike="noStrike" dirty="0" smtClean="0">
                          <a:effectLst/>
                        </a:rPr>
                        <a:t>20</a:t>
                      </a:r>
                      <a:r>
                        <a:rPr lang="en-US" sz="1200" u="none" strike="noStrike" dirty="0">
                          <a:effectLst/>
                        </a:rPr>
                        <a:t>%</a:t>
                      </a:r>
                      <a:endParaRPr lang="en-US" sz="1200" b="0" i="0" u="none" strike="noStrike" dirty="0">
                        <a:solidFill>
                          <a:schemeClr val="bg2"/>
                        </a:solidFill>
                        <a:effectLst/>
                        <a:latin typeface="Calibri" panose="020F0502020204030204" pitchFamily="34" charset="0"/>
                      </a:endParaRPr>
                    </a:p>
                  </a:txBody>
                  <a:tcPr marL="9525" marR="9525" marT="9525" marB="0" anchor="ctr"/>
                </a:tc>
                <a:tc>
                  <a:txBody>
                    <a:bodyPr/>
                    <a:lstStyle/>
                    <a:p>
                      <a:pPr algn="ctr" fontAlgn="b"/>
                      <a:r>
                        <a:rPr lang="en-US" sz="1200" u="none" strike="noStrike" dirty="0" smtClean="0">
                          <a:effectLst/>
                        </a:rPr>
                        <a:t>15</a:t>
                      </a:r>
                      <a:r>
                        <a:rPr lang="en-US" sz="1200" u="none" strike="noStrike" dirty="0">
                          <a:effectLst/>
                        </a:rPr>
                        <a:t>%</a:t>
                      </a:r>
                      <a:endParaRPr lang="en-US" sz="1200" b="0" i="0" u="none" strike="noStrike" dirty="0">
                        <a:solidFill>
                          <a:schemeClr val="bg2"/>
                        </a:solidFill>
                        <a:effectLst/>
                        <a:latin typeface="Calibri" panose="020F0502020204030204" pitchFamily="34" charset="0"/>
                      </a:endParaRPr>
                    </a:p>
                  </a:txBody>
                  <a:tcPr marL="9525" marR="9525" marT="9525" marB="0" anchor="ctr"/>
                </a:tc>
                <a:tc>
                  <a:txBody>
                    <a:bodyPr/>
                    <a:lstStyle/>
                    <a:p>
                      <a:pPr algn="ctr" fontAlgn="b"/>
                      <a:r>
                        <a:rPr lang="en-US" sz="1200" u="none" strike="noStrike" dirty="0" smtClean="0">
                          <a:effectLst/>
                        </a:rPr>
                        <a:t>35</a:t>
                      </a:r>
                      <a:r>
                        <a:rPr lang="en-US" sz="1200" u="none" strike="noStrike" dirty="0">
                          <a:effectLst/>
                        </a:rPr>
                        <a:t>%</a:t>
                      </a:r>
                      <a:endParaRPr lang="en-US" sz="1200" b="0" i="0" u="none" strike="noStrike" dirty="0">
                        <a:solidFill>
                          <a:schemeClr val="bg2"/>
                        </a:solidFill>
                        <a:effectLst/>
                        <a:latin typeface="Calibri" panose="020F0502020204030204" pitchFamily="34" charset="0"/>
                      </a:endParaRPr>
                    </a:p>
                  </a:txBody>
                  <a:tcPr marL="9525" marR="9525" marT="9525" marB="0" anchor="ctr"/>
                </a:tc>
              </a:tr>
            </a:tbl>
          </a:graphicData>
        </a:graphic>
      </p:graphicFrame>
      <p:sp>
        <p:nvSpPr>
          <p:cNvPr id="8" name="Content Placeholder 6"/>
          <p:cNvSpPr txBox="1">
            <a:spLocks/>
          </p:cNvSpPr>
          <p:nvPr/>
        </p:nvSpPr>
        <p:spPr>
          <a:xfrm>
            <a:off x="501523" y="5461901"/>
            <a:ext cx="8182304" cy="515565"/>
          </a:xfrm>
          <a:prstGeom prst="rect">
            <a:avLst/>
          </a:prstGeom>
          <a:ln w="9525">
            <a:solidFill>
              <a:schemeClr val="bg1"/>
            </a:solidFill>
          </a:ln>
        </p:spPr>
        <p:txBody>
          <a:bodyPr vert="horz" lIns="91440" tIns="45720" rIns="91440" bIns="45720" rtlCol="0">
            <a:noAutofit/>
          </a:bodyPr>
          <a:lstStyle>
            <a:lvl1pPr marL="230188" indent="-230188" algn="l" defTabSz="457200" rtl="0" eaLnBrk="1" latinLnBrk="0" hangingPunct="1">
              <a:lnSpc>
                <a:spcPts val="1800"/>
              </a:lnSpc>
              <a:spcBef>
                <a:spcPts val="1800"/>
              </a:spcBef>
              <a:spcAft>
                <a:spcPts val="600"/>
              </a:spcAft>
              <a:buClr>
                <a:schemeClr val="accent1"/>
              </a:buClr>
              <a:buFont typeface="Arial" panose="020B0604020202020204" pitchFamily="34" charset="0"/>
              <a:buChar char="•"/>
              <a:defRPr sz="1600" b="0" i="0" kern="1200">
                <a:solidFill>
                  <a:schemeClr val="bg2"/>
                </a:solidFill>
                <a:latin typeface="Calibri"/>
                <a:ea typeface="+mn-ea"/>
                <a:cs typeface="Calibri"/>
              </a:defRPr>
            </a:lvl1pPr>
            <a:lvl2pPr marL="461963" indent="-231775" algn="l" defTabSz="457200" rtl="0" eaLnBrk="1" latinLnBrk="0" hangingPunct="1">
              <a:lnSpc>
                <a:spcPts val="1800"/>
              </a:lnSpc>
              <a:spcBef>
                <a:spcPts val="0"/>
              </a:spcBef>
              <a:spcAft>
                <a:spcPts val="600"/>
              </a:spcAft>
              <a:buClr>
                <a:schemeClr val="accent1"/>
              </a:buClr>
              <a:buFont typeface="Arial" panose="020B0604020202020204" pitchFamily="34" charset="0"/>
              <a:buChar char="•"/>
              <a:defRPr sz="1600" b="0" i="0" kern="1200">
                <a:solidFill>
                  <a:schemeClr val="bg2"/>
                </a:solidFill>
                <a:latin typeface="Calibri"/>
                <a:ea typeface="+mn-ea"/>
                <a:cs typeface="Calibri"/>
              </a:defRPr>
            </a:lvl2pPr>
            <a:lvl3pPr marL="681038" indent="-219075" algn="l" defTabSz="457200" rtl="0" eaLnBrk="1" latinLnBrk="0" hangingPunct="1">
              <a:lnSpc>
                <a:spcPts val="1800"/>
              </a:lnSpc>
              <a:spcBef>
                <a:spcPts val="0"/>
              </a:spcBef>
              <a:spcAft>
                <a:spcPts val="600"/>
              </a:spcAft>
              <a:buClr>
                <a:schemeClr val="accent1"/>
              </a:buClr>
              <a:buFont typeface="Arial" panose="020B0604020202020204" pitchFamily="34" charset="0"/>
              <a:buChar char="•"/>
              <a:defRPr sz="1600" b="0" i="0" kern="1200">
                <a:solidFill>
                  <a:schemeClr val="bg2"/>
                </a:solidFill>
                <a:latin typeface="Calibri"/>
                <a:ea typeface="+mn-ea"/>
                <a:cs typeface="Calibri"/>
              </a:defRPr>
            </a:lvl3pPr>
            <a:lvl4pPr marL="912813" indent="-231775" algn="l" defTabSz="457200" rtl="0" eaLnBrk="1" latinLnBrk="0" hangingPunct="1">
              <a:lnSpc>
                <a:spcPts val="1800"/>
              </a:lnSpc>
              <a:spcBef>
                <a:spcPts val="0"/>
              </a:spcBef>
              <a:spcAft>
                <a:spcPts val="600"/>
              </a:spcAft>
              <a:buClr>
                <a:schemeClr val="accent1"/>
              </a:buClr>
              <a:buFont typeface="Arial" panose="020B0604020202020204" pitchFamily="34" charset="0"/>
              <a:buChar char="•"/>
              <a:defRPr sz="1600" b="0" i="0" kern="1200">
                <a:solidFill>
                  <a:schemeClr val="bg2"/>
                </a:solidFill>
                <a:latin typeface="Calibri"/>
                <a:ea typeface="+mn-ea"/>
                <a:cs typeface="Calibri"/>
              </a:defRPr>
            </a:lvl4pPr>
            <a:lvl5pPr marL="1143000" indent="-230188" algn="l" defTabSz="457200" rtl="0" eaLnBrk="1" latinLnBrk="0" hangingPunct="1">
              <a:lnSpc>
                <a:spcPts val="1800"/>
              </a:lnSpc>
              <a:spcBef>
                <a:spcPts val="0"/>
              </a:spcBef>
              <a:spcAft>
                <a:spcPts val="600"/>
              </a:spcAft>
              <a:buClr>
                <a:schemeClr val="accent1"/>
              </a:buClr>
              <a:buFont typeface="Arial" panose="020B0604020202020204" pitchFamily="34" charset="0"/>
              <a:buChar char="•"/>
              <a:defRPr sz="1600" b="0" i="0" kern="1200">
                <a:solidFill>
                  <a:schemeClr val="bg2"/>
                </a:solidFill>
                <a:latin typeface="Calibri"/>
                <a:ea typeface="+mn-ea"/>
                <a:cs typeface="Calibri"/>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ct val="100000"/>
              </a:lnSpc>
              <a:spcBef>
                <a:spcPts val="600"/>
              </a:spcBef>
              <a:spcAft>
                <a:spcPts val="0"/>
              </a:spcAft>
              <a:buClr>
                <a:srgbClr val="404040"/>
              </a:buClr>
            </a:pPr>
            <a:r>
              <a:rPr lang="en-US" dirty="0" smtClean="0"/>
              <a:t>MSCI proposes to evaluate the above indexes again post the May 2018 SAIR to determine the appropriate turnover relaxations</a:t>
            </a:r>
          </a:p>
          <a:p>
            <a:pPr>
              <a:lnSpc>
                <a:spcPct val="100000"/>
              </a:lnSpc>
              <a:spcBef>
                <a:spcPts val="600"/>
              </a:spcBef>
              <a:spcAft>
                <a:spcPts val="0"/>
              </a:spcAft>
            </a:pPr>
            <a:endParaRPr lang="en-US" sz="1400" dirty="0" smtClean="0"/>
          </a:p>
        </p:txBody>
      </p:sp>
      <p:sp>
        <p:nvSpPr>
          <p:cNvPr id="9" name="TextBox 8"/>
          <p:cNvSpPr txBox="1"/>
          <p:nvPr/>
        </p:nvSpPr>
        <p:spPr>
          <a:xfrm>
            <a:off x="1312814" y="5124365"/>
            <a:ext cx="7062368" cy="215444"/>
          </a:xfrm>
          <a:prstGeom prst="rect">
            <a:avLst/>
          </a:prstGeom>
          <a:noFill/>
        </p:spPr>
        <p:txBody>
          <a:bodyPr wrap="square" rtlCol="0">
            <a:spAutoFit/>
          </a:bodyPr>
          <a:lstStyle/>
          <a:p>
            <a:r>
              <a:rPr lang="en-US" sz="800" dirty="0" smtClean="0">
                <a:solidFill>
                  <a:schemeClr val="bg2"/>
                </a:solidFill>
              </a:rPr>
              <a:t>Simulations as of Dec 01, 2017; </a:t>
            </a:r>
            <a:r>
              <a:rPr lang="en-US" sz="800" baseline="30000" dirty="0" smtClean="0">
                <a:solidFill>
                  <a:schemeClr val="bg2"/>
                </a:solidFill>
              </a:rPr>
              <a:t>#</a:t>
            </a:r>
            <a:r>
              <a:rPr lang="en-US" sz="800" dirty="0" smtClean="0">
                <a:solidFill>
                  <a:schemeClr val="bg2"/>
                </a:solidFill>
              </a:rPr>
              <a:t>Proposed TO relaxations also apply to the respective local currency optimized minimum volatility indexes </a:t>
            </a:r>
          </a:p>
        </p:txBody>
      </p:sp>
      <p:sp>
        <p:nvSpPr>
          <p:cNvPr id="6" name="Slide Number Placeholder 5"/>
          <p:cNvSpPr>
            <a:spLocks noGrp="1"/>
          </p:cNvSpPr>
          <p:nvPr>
            <p:ph type="sldNum" sz="quarter" idx="10"/>
          </p:nvPr>
        </p:nvSpPr>
        <p:spPr/>
        <p:txBody>
          <a:bodyPr/>
          <a:lstStyle/>
          <a:p>
            <a:fld id="{93AC2C76-E6AA-46CB-A2DE-F6E097F7C440}" type="slidenum">
              <a:rPr lang="en-GB" smtClean="0"/>
              <a:pPr/>
              <a:t>11</a:t>
            </a:fld>
            <a:endParaRPr lang="en-GB" dirty="0"/>
          </a:p>
        </p:txBody>
      </p:sp>
    </p:spTree>
    <p:extLst>
      <p:ext uri="{BB962C8B-B14F-4D97-AF65-F5344CB8AC3E}">
        <p14:creationId xmlns:p14="http://schemas.microsoft.com/office/powerpoint/2010/main" val="39364552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OTHER MSCI INDEXES WITH POTENTIAL IMPACT</a:t>
            </a:r>
            <a:endParaRPr lang="en-US" dirty="0"/>
          </a:p>
        </p:txBody>
      </p:sp>
      <p:sp>
        <p:nvSpPr>
          <p:cNvPr id="9" name="Slide Number Placeholder 3"/>
          <p:cNvSpPr txBox="1">
            <a:spLocks/>
          </p:cNvSpPr>
          <p:nvPr/>
        </p:nvSpPr>
        <p:spPr>
          <a:xfrm>
            <a:off x="6917995" y="6315144"/>
            <a:ext cx="18468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93AC2C76-E6AA-46CB-A2DE-F6E097F7C440}" type="slidenum">
              <a:rPr lang="en-GB" sz="1200" smtClean="0"/>
              <a:pPr algn="r"/>
              <a:t>12</a:t>
            </a:fld>
            <a:endParaRPr lang="en-GB" sz="1200" dirty="0"/>
          </a:p>
        </p:txBody>
      </p:sp>
    </p:spTree>
    <p:extLst>
      <p:ext uri="{BB962C8B-B14F-4D97-AF65-F5344CB8AC3E}">
        <p14:creationId xmlns:p14="http://schemas.microsoft.com/office/powerpoint/2010/main" val="22679659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45657" y="857550"/>
            <a:ext cx="8292391" cy="5423023"/>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285750" indent="-285750">
              <a:lnSpc>
                <a:spcPct val="120000"/>
              </a:lnSpc>
              <a:spcBef>
                <a:spcPts val="0"/>
              </a:spcBef>
              <a:spcAft>
                <a:spcPts val="0"/>
              </a:spcAft>
              <a:buFont typeface="Arial" panose="020B0604020202020204" pitchFamily="34" charset="0"/>
              <a:buChar char="•"/>
            </a:pPr>
            <a:r>
              <a:rPr lang="en-US" sz="1600" dirty="0" smtClean="0"/>
              <a:t>The following list of methodologies have sector dependencies and will reflect GICS 2018 structure changes starting from November 2018 SAIR</a:t>
            </a:r>
          </a:p>
          <a:p>
            <a:pPr marL="285750" indent="-285750">
              <a:lnSpc>
                <a:spcPct val="120000"/>
              </a:lnSpc>
              <a:spcBef>
                <a:spcPts val="0"/>
              </a:spcBef>
              <a:spcAft>
                <a:spcPts val="0"/>
              </a:spcAft>
              <a:buFont typeface="Arial" panose="020B0604020202020204" pitchFamily="34" charset="0"/>
              <a:buChar char="•"/>
            </a:pPr>
            <a:r>
              <a:rPr lang="en-US" sz="1600" dirty="0" smtClean="0"/>
              <a:t>These methodologies were reviewed and MSCI is not proposing any enhancements to the methodology or their implementation at November 2018 SAIR</a:t>
            </a:r>
          </a:p>
          <a:p>
            <a:pPr marL="285750" indent="-285750">
              <a:lnSpc>
                <a:spcPct val="120000"/>
              </a:lnSpc>
              <a:spcBef>
                <a:spcPts val="0"/>
              </a:spcBef>
              <a:spcAft>
                <a:spcPts val="0"/>
              </a:spcAft>
              <a:buFont typeface="Arial" panose="020B0604020202020204" pitchFamily="34" charset="0"/>
              <a:buChar char="•"/>
            </a:pPr>
            <a:endParaRPr lang="fr-CH" sz="1600" dirty="0"/>
          </a:p>
          <a:p>
            <a:pPr marL="285750" indent="-285750">
              <a:lnSpc>
                <a:spcPct val="120000"/>
              </a:lnSpc>
              <a:spcBef>
                <a:spcPts val="0"/>
              </a:spcBef>
              <a:spcAft>
                <a:spcPts val="0"/>
              </a:spcAft>
              <a:buFont typeface="Arial" panose="020B0604020202020204" pitchFamily="34" charset="0"/>
              <a:buChar char="•"/>
            </a:pPr>
            <a:endParaRPr lang="fr-CH" sz="1600" dirty="0" smtClean="0"/>
          </a:p>
          <a:p>
            <a:pPr marL="285750" indent="-285750">
              <a:lnSpc>
                <a:spcPct val="120000"/>
              </a:lnSpc>
              <a:spcBef>
                <a:spcPts val="0"/>
              </a:spcBef>
              <a:spcAft>
                <a:spcPts val="0"/>
              </a:spcAft>
              <a:buFont typeface="Arial" panose="020B0604020202020204" pitchFamily="34" charset="0"/>
              <a:buChar char="•"/>
            </a:pPr>
            <a:endParaRPr lang="fr-CH" sz="1600" dirty="0"/>
          </a:p>
          <a:p>
            <a:pPr marL="285750" indent="-285750">
              <a:lnSpc>
                <a:spcPct val="120000"/>
              </a:lnSpc>
              <a:spcBef>
                <a:spcPts val="0"/>
              </a:spcBef>
              <a:spcAft>
                <a:spcPts val="0"/>
              </a:spcAft>
              <a:buFont typeface="Arial" panose="020B0604020202020204" pitchFamily="34" charset="0"/>
              <a:buChar char="•"/>
            </a:pPr>
            <a:endParaRPr lang="fr-CH" sz="1600" dirty="0" smtClean="0"/>
          </a:p>
          <a:p>
            <a:pPr marL="285750" indent="-285750">
              <a:lnSpc>
                <a:spcPct val="120000"/>
              </a:lnSpc>
              <a:spcBef>
                <a:spcPts val="0"/>
              </a:spcBef>
              <a:spcAft>
                <a:spcPts val="0"/>
              </a:spcAft>
              <a:buFont typeface="Arial" panose="020B0604020202020204" pitchFamily="34" charset="0"/>
              <a:buChar char="•"/>
            </a:pPr>
            <a:endParaRPr lang="fr-CH" sz="1600" dirty="0"/>
          </a:p>
          <a:p>
            <a:pPr marL="285750" indent="-285750">
              <a:lnSpc>
                <a:spcPct val="120000"/>
              </a:lnSpc>
              <a:spcBef>
                <a:spcPts val="0"/>
              </a:spcBef>
              <a:spcAft>
                <a:spcPts val="0"/>
              </a:spcAft>
              <a:buFont typeface="Arial" panose="020B0604020202020204" pitchFamily="34" charset="0"/>
              <a:buChar char="•"/>
            </a:pPr>
            <a:endParaRPr lang="fr-CH" sz="1600" dirty="0" smtClean="0"/>
          </a:p>
          <a:p>
            <a:pPr marL="285750" indent="-285750">
              <a:lnSpc>
                <a:spcPct val="120000"/>
              </a:lnSpc>
              <a:spcBef>
                <a:spcPts val="0"/>
              </a:spcBef>
              <a:spcAft>
                <a:spcPts val="0"/>
              </a:spcAft>
              <a:buFont typeface="Arial" panose="020B0604020202020204" pitchFamily="34" charset="0"/>
              <a:buChar char="•"/>
            </a:pPr>
            <a:endParaRPr lang="fr-CH" sz="1600" dirty="0"/>
          </a:p>
          <a:p>
            <a:pPr marL="285750" indent="-285750">
              <a:lnSpc>
                <a:spcPct val="120000"/>
              </a:lnSpc>
              <a:spcBef>
                <a:spcPts val="0"/>
              </a:spcBef>
              <a:spcAft>
                <a:spcPts val="0"/>
              </a:spcAft>
              <a:buFont typeface="Arial" panose="020B0604020202020204" pitchFamily="34" charset="0"/>
              <a:buChar char="•"/>
            </a:pPr>
            <a:endParaRPr lang="fr-CH" sz="1600" dirty="0" smtClean="0"/>
          </a:p>
          <a:p>
            <a:pPr marL="285750" indent="-285750">
              <a:lnSpc>
                <a:spcPct val="120000"/>
              </a:lnSpc>
              <a:spcBef>
                <a:spcPts val="0"/>
              </a:spcBef>
              <a:spcAft>
                <a:spcPts val="0"/>
              </a:spcAft>
              <a:buFont typeface="Arial" panose="020B0604020202020204" pitchFamily="34" charset="0"/>
              <a:buChar char="•"/>
            </a:pPr>
            <a:endParaRPr lang="fr-CH" sz="1600" dirty="0"/>
          </a:p>
          <a:p>
            <a:pPr marL="285750" indent="-285750">
              <a:lnSpc>
                <a:spcPct val="120000"/>
              </a:lnSpc>
              <a:spcBef>
                <a:spcPts val="0"/>
              </a:spcBef>
              <a:spcAft>
                <a:spcPts val="0"/>
              </a:spcAft>
              <a:buFont typeface="Arial" panose="020B0604020202020204" pitchFamily="34" charset="0"/>
              <a:buChar char="•"/>
            </a:pPr>
            <a:endParaRPr lang="fr-CH" sz="1600" dirty="0" smtClean="0"/>
          </a:p>
          <a:p>
            <a:pPr marL="285750" indent="-285750">
              <a:lnSpc>
                <a:spcPct val="120000"/>
              </a:lnSpc>
              <a:spcBef>
                <a:spcPts val="0"/>
              </a:spcBef>
              <a:spcAft>
                <a:spcPts val="0"/>
              </a:spcAft>
              <a:buFont typeface="Arial" panose="020B0604020202020204" pitchFamily="34" charset="0"/>
              <a:buChar char="•"/>
            </a:pPr>
            <a:endParaRPr lang="fr-CH" sz="1600" dirty="0"/>
          </a:p>
          <a:p>
            <a:pPr marL="285750" indent="-285750">
              <a:lnSpc>
                <a:spcPct val="120000"/>
              </a:lnSpc>
              <a:spcBef>
                <a:spcPts val="2400"/>
              </a:spcBef>
              <a:spcAft>
                <a:spcPts val="0"/>
              </a:spcAft>
              <a:buFont typeface="Arial" panose="020B0604020202020204" pitchFamily="34" charset="0"/>
              <a:buChar char="•"/>
            </a:pPr>
            <a:r>
              <a:rPr lang="fr-CH" sz="1600" dirty="0" smtClean="0"/>
              <a:t>The simulated turnover due to the 2018 GICS changes for </a:t>
            </a:r>
            <a:r>
              <a:rPr lang="fr-CH" sz="1600" dirty="0" err="1" smtClean="0"/>
              <a:t>selected</a:t>
            </a:r>
            <a:r>
              <a:rPr lang="fr-CH" sz="1600" dirty="0" smtClean="0"/>
              <a:t> indexes </a:t>
            </a:r>
            <a:r>
              <a:rPr lang="fr-CH" sz="1600" dirty="0" err="1" smtClean="0"/>
              <a:t>based</a:t>
            </a:r>
            <a:r>
              <a:rPr lang="fr-CH" sz="1600" dirty="0" smtClean="0"/>
              <a:t> on </a:t>
            </a:r>
            <a:r>
              <a:rPr lang="fr-CH" sz="1600" dirty="0" err="1" smtClean="0"/>
              <a:t>these</a:t>
            </a:r>
            <a:r>
              <a:rPr lang="fr-CH" sz="1600" dirty="0" smtClean="0"/>
              <a:t> ESG methodologies is available in the Appendix</a:t>
            </a:r>
            <a:endParaRPr lang="en-US" sz="1600" dirty="0" smtClean="0"/>
          </a:p>
        </p:txBody>
      </p:sp>
      <p:sp>
        <p:nvSpPr>
          <p:cNvPr id="6" name="Title 1"/>
          <p:cNvSpPr>
            <a:spLocks noGrp="1"/>
          </p:cNvSpPr>
          <p:nvPr>
            <p:ph type="title"/>
          </p:nvPr>
        </p:nvSpPr>
        <p:spPr>
          <a:xfrm>
            <a:off x="228790" y="228600"/>
            <a:ext cx="8686800" cy="777240"/>
          </a:xfrm>
        </p:spPr>
        <p:txBody>
          <a:bodyPr>
            <a:normAutofit/>
          </a:bodyPr>
          <a:lstStyle/>
          <a:p>
            <a:r>
              <a:rPr lang="en-US" dirty="0" smtClean="0"/>
              <a:t>MSCI ESG INDEXES</a:t>
            </a:r>
            <a:endParaRPr lang="en-US" sz="2800" dirty="0"/>
          </a:p>
        </p:txBody>
      </p:sp>
      <p:sp>
        <p:nvSpPr>
          <p:cNvPr id="3" name="Slide Number Placeholder 2"/>
          <p:cNvSpPr>
            <a:spLocks noGrp="1"/>
          </p:cNvSpPr>
          <p:nvPr>
            <p:ph type="sldNum" sz="quarter" idx="10"/>
          </p:nvPr>
        </p:nvSpPr>
        <p:spPr/>
        <p:txBody>
          <a:bodyPr/>
          <a:lstStyle/>
          <a:p>
            <a:fld id="{93AC2C76-E6AA-46CB-A2DE-F6E097F7C440}" type="slidenum">
              <a:rPr lang="en-GB" smtClean="0"/>
              <a:pPr/>
              <a:t>13</a:t>
            </a:fld>
            <a:endParaRPr lang="en-GB" dirty="0"/>
          </a:p>
        </p:txBody>
      </p:sp>
      <p:graphicFrame>
        <p:nvGraphicFramePr>
          <p:cNvPr id="11" name="Table 10"/>
          <p:cNvGraphicFramePr>
            <a:graphicFrameLocks noGrp="1"/>
          </p:cNvGraphicFramePr>
          <p:nvPr>
            <p:extLst>
              <p:ext uri="{D42A27DB-BD31-4B8C-83A1-F6EECF244321}">
                <p14:modId xmlns:p14="http://schemas.microsoft.com/office/powerpoint/2010/main" val="195558037"/>
              </p:ext>
            </p:extLst>
          </p:nvPr>
        </p:nvGraphicFramePr>
        <p:xfrm>
          <a:off x="440574" y="2129315"/>
          <a:ext cx="8054479" cy="3310128"/>
        </p:xfrm>
        <a:graphic>
          <a:graphicData uri="http://schemas.openxmlformats.org/drawingml/2006/table">
            <a:tbl>
              <a:tblPr/>
              <a:tblGrid>
                <a:gridCol w="3779349"/>
                <a:gridCol w="1097280"/>
                <a:gridCol w="1188720"/>
                <a:gridCol w="994565"/>
                <a:gridCol w="994565"/>
              </a:tblGrid>
              <a:tr h="457200">
                <a:tc>
                  <a:txBody>
                    <a:bodyPr/>
                    <a:lstStyle/>
                    <a:p>
                      <a:pPr algn="l" fontAlgn="ctr"/>
                      <a:r>
                        <a:rPr lang="en-US" sz="1100" b="1" i="0" u="none" strike="noStrike" dirty="0">
                          <a:solidFill>
                            <a:srgbClr val="44546A"/>
                          </a:solidFill>
                          <a:effectLst/>
                          <a:latin typeface="Calibri" panose="020F0502020204030204" pitchFamily="34" charset="0"/>
                        </a:rPr>
                        <a:t>Methodology Name</a:t>
                      </a:r>
                    </a:p>
                  </a:txBody>
                  <a:tcPr marL="0" marR="0" marT="0" marB="0" anchor="ctr">
                    <a:lnL>
                      <a:noFill/>
                    </a:lnL>
                    <a:lnR w="12700" cap="flat" cmpd="sng" algn="ctr">
                      <a:solidFill>
                        <a:srgbClr val="FFC000"/>
                      </a:solidFill>
                      <a:prstDash val="sysDash"/>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fontAlgn="ctr"/>
                      <a:r>
                        <a:rPr lang="en-US" sz="1100" b="1" i="0" u="none" strike="noStrike" dirty="0">
                          <a:solidFill>
                            <a:srgbClr val="44546A"/>
                          </a:solidFill>
                          <a:effectLst/>
                          <a:latin typeface="Calibri" panose="020F0502020204030204" pitchFamily="34" charset="0"/>
                        </a:rPr>
                        <a:t>Sector Constraint in Optimization</a:t>
                      </a:r>
                    </a:p>
                  </a:txBody>
                  <a:tcPr marL="0" marR="0" marT="0" marB="0" anchor="ctr">
                    <a:lnL w="12700" cap="flat" cmpd="sng" algn="ctr">
                      <a:solidFill>
                        <a:srgbClr val="FFC000"/>
                      </a:solidFill>
                      <a:prstDash val="sysDash"/>
                      <a:round/>
                      <a:headEnd type="none" w="med" len="med"/>
                      <a:tailEnd type="none" w="med" len="med"/>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fontAlgn="ctr"/>
                      <a:r>
                        <a:rPr lang="en-US" sz="1100" b="1" i="0" u="none" strike="noStrike" dirty="0" smtClean="0">
                          <a:solidFill>
                            <a:srgbClr val="44546A"/>
                          </a:solidFill>
                          <a:effectLst/>
                          <a:latin typeface="Calibri" panose="020F0502020204030204" pitchFamily="34" charset="0"/>
                        </a:rPr>
                        <a:t>Inclusion / Exclusion based on sector</a:t>
                      </a:r>
                      <a:endParaRPr lang="en-US" sz="1100" b="1" i="0" u="none" strike="noStrike" dirty="0">
                        <a:solidFill>
                          <a:srgbClr val="44546A"/>
                        </a:solidFill>
                        <a:effectLst/>
                        <a:latin typeface="Calibri" panose="020F0502020204030204" pitchFamily="34" charset="0"/>
                      </a:endParaRP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fontAlgn="ctr"/>
                      <a:r>
                        <a:rPr lang="en-US" sz="1100" b="1" i="0" u="none" strike="noStrike" dirty="0">
                          <a:solidFill>
                            <a:srgbClr val="44546A"/>
                          </a:solidFill>
                          <a:effectLst/>
                          <a:latin typeface="Calibri" panose="020F0502020204030204" pitchFamily="34" charset="0"/>
                        </a:rPr>
                        <a:t>Cap on sector weights</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fontAlgn="ctr"/>
                      <a:r>
                        <a:rPr lang="fr-CH" sz="1100" b="1" i="0" u="none" strike="noStrike" dirty="0" smtClean="0">
                          <a:solidFill>
                            <a:srgbClr val="44546A"/>
                          </a:solidFill>
                          <a:effectLst/>
                          <a:latin typeface="Calibri" panose="020F0502020204030204" pitchFamily="34" charset="0"/>
                        </a:rPr>
                        <a:t>Strict Sector Neutrality</a:t>
                      </a:r>
                      <a:endParaRPr lang="en-US" sz="1100" b="1" i="0" u="none" strike="noStrike" dirty="0">
                        <a:solidFill>
                          <a:srgbClr val="44546A"/>
                        </a:solidFill>
                        <a:effectLst/>
                        <a:latin typeface="Calibri" panose="020F0502020204030204" pitchFamily="34" charset="0"/>
                      </a:endParaRP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r>
              <a:tr h="237744">
                <a:tc>
                  <a:txBody>
                    <a:bodyPr/>
                    <a:lstStyle/>
                    <a:p>
                      <a:pPr algn="l" fontAlgn="b"/>
                      <a:r>
                        <a:rPr lang="en-US" sz="1100" b="0" i="0" u="none" strike="noStrike" dirty="0">
                          <a:solidFill>
                            <a:schemeClr val="bg2"/>
                          </a:solidFill>
                          <a:effectLst/>
                          <a:latin typeface="+mn-lt"/>
                        </a:rPr>
                        <a:t>MSCI ESG Leaders Methodology</a:t>
                      </a:r>
                    </a:p>
                  </a:txBody>
                  <a:tcPr marL="9525" marR="9525" marT="9525" marB="0" anchor="ctr">
                    <a:lnL>
                      <a:noFill/>
                    </a:lnL>
                    <a:lnR w="12700" cap="flat" cmpd="sng" algn="ctr">
                      <a:solidFill>
                        <a:srgbClr val="FFC000"/>
                      </a:solidFill>
                      <a:prstDash val="sysDash"/>
                      <a:round/>
                      <a:headEnd type="none" w="med" len="med"/>
                      <a:tailEnd type="none" w="med" len="med"/>
                    </a:lnR>
                    <a:lnT w="12700" cap="flat" cmpd="sng" algn="ctr">
                      <a:solidFill>
                        <a:srgbClr val="FFC000"/>
                      </a:solidFill>
                      <a:prstDash val="solid"/>
                      <a:round/>
                      <a:headEnd type="none" w="med" len="med"/>
                      <a:tailEnd type="none" w="med" len="med"/>
                    </a:lnT>
                    <a:lnB>
                      <a:noFill/>
                    </a:lnB>
                    <a:solidFill>
                      <a:srgbClr val="FFF2CC"/>
                    </a:solidFill>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100" b="0" i="0" u="none" strike="noStrike" dirty="0" smtClean="0">
                          <a:solidFill>
                            <a:schemeClr val="bg2"/>
                          </a:solidFill>
                          <a:effectLst/>
                          <a:latin typeface="+mn-lt"/>
                        </a:rPr>
                        <a:t>No</a:t>
                      </a:r>
                    </a:p>
                  </a:txBody>
                  <a:tcPr marL="9525" marR="9525" marT="9525" marB="0" anchor="ctr">
                    <a:lnL w="12700" cap="flat" cmpd="sng" algn="ctr">
                      <a:solidFill>
                        <a:srgbClr val="FFC000"/>
                      </a:solidFill>
                      <a:prstDash val="sysDash"/>
                      <a:round/>
                      <a:headEnd type="none" w="med" len="med"/>
                      <a:tailEnd type="none" w="med" len="med"/>
                    </a:lnL>
                    <a:lnR>
                      <a:noFill/>
                    </a:lnR>
                    <a:lnT w="12700" cap="flat" cmpd="sng" algn="ctr">
                      <a:solidFill>
                        <a:srgbClr val="FFC000"/>
                      </a:solidFill>
                      <a:prstDash val="solid"/>
                      <a:round/>
                      <a:headEnd type="none" w="med" len="med"/>
                      <a:tailEnd type="none" w="med" len="med"/>
                    </a:lnT>
                    <a:lnB>
                      <a:noFill/>
                    </a:lnB>
                    <a:solidFill>
                      <a:srgbClr val="FFF2CC"/>
                    </a:solidFill>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100" b="1" i="0" u="sng" strike="noStrike" dirty="0" smtClean="0">
                          <a:solidFill>
                            <a:schemeClr val="bg2"/>
                          </a:solidFill>
                          <a:effectLst/>
                          <a:latin typeface="+mn-lt"/>
                        </a:rPr>
                        <a:t>Yes</a:t>
                      </a:r>
                    </a:p>
                  </a:txBody>
                  <a:tcPr marL="9525" marR="9525" marT="9525" marB="0" anchor="ctr">
                    <a:lnL>
                      <a:noFill/>
                    </a:lnL>
                    <a:lnR>
                      <a:noFill/>
                    </a:lnR>
                    <a:lnT w="12700" cap="flat" cmpd="sng" algn="ctr">
                      <a:solidFill>
                        <a:srgbClr val="FFC000"/>
                      </a:solidFill>
                      <a:prstDash val="solid"/>
                      <a:round/>
                      <a:headEnd type="none" w="med" len="med"/>
                      <a:tailEnd type="none" w="med" len="med"/>
                    </a:lnT>
                    <a:lnB>
                      <a:noFill/>
                    </a:lnB>
                    <a:solidFill>
                      <a:srgbClr val="FFF2CC"/>
                    </a:solidFill>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100" b="0" i="0" u="none" strike="noStrike" dirty="0" smtClean="0">
                          <a:solidFill>
                            <a:schemeClr val="bg2"/>
                          </a:solidFill>
                          <a:effectLst/>
                          <a:latin typeface="+mn-lt"/>
                        </a:rPr>
                        <a:t>No</a:t>
                      </a:r>
                    </a:p>
                  </a:txBody>
                  <a:tcPr marL="9525" marR="9525" marT="9525" marB="0" anchor="ctr">
                    <a:lnL>
                      <a:noFill/>
                    </a:lnL>
                    <a:lnR>
                      <a:noFill/>
                    </a:lnR>
                    <a:lnT w="12700" cap="flat" cmpd="sng" algn="ctr">
                      <a:solidFill>
                        <a:srgbClr val="FFC000"/>
                      </a:solidFill>
                      <a:prstDash val="solid"/>
                      <a:round/>
                      <a:headEnd type="none" w="med" len="med"/>
                      <a:tailEnd type="none" w="med" len="med"/>
                    </a:lnT>
                    <a:lnB>
                      <a:noFill/>
                    </a:lnB>
                    <a:solidFill>
                      <a:srgbClr val="FFF2CC"/>
                    </a:solidFill>
                  </a:tcPr>
                </a:tc>
                <a:tc>
                  <a:txBody>
                    <a:bodyPr/>
                    <a:lstStyle/>
                    <a:p>
                      <a:pPr algn="ctr" rtl="0" fontAlgn="ctr"/>
                      <a:r>
                        <a:rPr lang="fr-CH" sz="1100" b="0" i="0" u="none" strike="noStrike" smtClean="0">
                          <a:solidFill>
                            <a:schemeClr val="bg2"/>
                          </a:solidFill>
                          <a:effectLst/>
                          <a:latin typeface="+mn-lt"/>
                        </a:rPr>
                        <a:t>No</a:t>
                      </a:r>
                      <a:endParaRPr lang="en-US" sz="1100" b="0" i="0" u="none" strike="noStrike" dirty="0">
                        <a:solidFill>
                          <a:schemeClr val="bg2"/>
                        </a:solidFill>
                        <a:effectLst/>
                        <a:latin typeface="+mn-lt"/>
                      </a:endParaRPr>
                    </a:p>
                  </a:txBody>
                  <a:tcPr marL="9525" marR="9525" marT="9525" marB="0" anchor="ctr">
                    <a:lnL>
                      <a:noFill/>
                    </a:lnL>
                    <a:lnR>
                      <a:noFill/>
                    </a:lnR>
                    <a:lnT w="12700" cap="flat" cmpd="sng" algn="ctr">
                      <a:solidFill>
                        <a:srgbClr val="FFC000"/>
                      </a:solidFill>
                      <a:prstDash val="solid"/>
                      <a:round/>
                      <a:headEnd type="none" w="med" len="med"/>
                      <a:tailEnd type="none" w="med" len="med"/>
                    </a:lnT>
                    <a:lnB>
                      <a:noFill/>
                    </a:lnB>
                    <a:solidFill>
                      <a:srgbClr val="FFF2CC"/>
                    </a:solidFill>
                  </a:tcPr>
                </a:tc>
              </a:tr>
              <a:tr h="237744">
                <a:tc>
                  <a:txBody>
                    <a:bodyPr/>
                    <a:lstStyle/>
                    <a:p>
                      <a:pPr algn="l" fontAlgn="b"/>
                      <a:r>
                        <a:rPr lang="en-US" sz="1100" b="0" i="0" u="none" strike="noStrike" dirty="0">
                          <a:solidFill>
                            <a:schemeClr val="bg2"/>
                          </a:solidFill>
                          <a:effectLst/>
                          <a:latin typeface="+mn-lt"/>
                        </a:rPr>
                        <a:t>MSCI SRI Methodology</a:t>
                      </a:r>
                    </a:p>
                  </a:txBody>
                  <a:tcPr marL="9525" marR="9525" marT="9525" marB="0" anchor="ctr">
                    <a:lnL>
                      <a:noFill/>
                    </a:lnL>
                    <a:lnR w="12700" cap="flat" cmpd="sng" algn="ctr">
                      <a:solidFill>
                        <a:srgbClr val="FFC000"/>
                      </a:solidFill>
                      <a:prstDash val="sysDash"/>
                      <a:round/>
                      <a:headEnd type="none" w="med" len="med"/>
                      <a:tailEnd type="none" w="med" len="med"/>
                    </a:lnR>
                    <a:lnT>
                      <a:noFill/>
                    </a:lnT>
                    <a:lnB>
                      <a:noFill/>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100" b="0" i="0" u="none" strike="noStrike" dirty="0" smtClean="0">
                          <a:solidFill>
                            <a:schemeClr val="bg2"/>
                          </a:solidFill>
                          <a:effectLst/>
                          <a:latin typeface="+mn-lt"/>
                        </a:rPr>
                        <a:t>No</a:t>
                      </a:r>
                    </a:p>
                  </a:txBody>
                  <a:tcPr marL="9525" marR="9525" marT="9525" marB="0" anchor="ctr">
                    <a:lnL w="12700" cap="flat" cmpd="sng" algn="ctr">
                      <a:solidFill>
                        <a:srgbClr val="FFC000"/>
                      </a:solidFill>
                      <a:prstDash val="sysDash"/>
                      <a:round/>
                      <a:headEnd type="none" w="med" len="med"/>
                      <a:tailEnd type="none" w="med" len="med"/>
                    </a:lnL>
                    <a:lnR>
                      <a:noFill/>
                    </a:lnR>
                    <a:lnT>
                      <a:noFill/>
                    </a:lnT>
                    <a:lnB>
                      <a:noFill/>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100" b="1" i="0" u="sng" strike="noStrike" dirty="0" smtClean="0">
                          <a:solidFill>
                            <a:schemeClr val="bg2"/>
                          </a:solidFill>
                          <a:effectLst/>
                          <a:latin typeface="+mn-lt"/>
                        </a:rPr>
                        <a:t>Yes</a:t>
                      </a:r>
                    </a:p>
                  </a:txBody>
                  <a:tcPr marL="9525" marR="9525" marT="9525" marB="0" anchor="ctr">
                    <a:lnL>
                      <a:noFill/>
                    </a:lnL>
                    <a:lnR>
                      <a:noFill/>
                    </a:lnR>
                    <a:lnT>
                      <a:noFill/>
                    </a:lnT>
                    <a:lnB>
                      <a:noFill/>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100" b="0" i="0" u="none" strike="noStrike" dirty="0" smtClean="0">
                          <a:solidFill>
                            <a:schemeClr val="bg2"/>
                          </a:solidFill>
                          <a:effectLst/>
                          <a:latin typeface="+mn-lt"/>
                        </a:rPr>
                        <a:t>No</a:t>
                      </a:r>
                    </a:p>
                  </a:txBody>
                  <a:tcPr marL="9525" marR="9525" marT="9525" marB="0" anchor="ctr">
                    <a:lnL>
                      <a:noFill/>
                    </a:lnL>
                    <a:lnR>
                      <a:noFill/>
                    </a:lnR>
                    <a:lnT>
                      <a:noFill/>
                    </a:lnT>
                    <a:lnB>
                      <a:noFill/>
                    </a:lnB>
                  </a:tcPr>
                </a:tc>
                <a:tc>
                  <a:txBody>
                    <a:bodyPr/>
                    <a:lstStyle/>
                    <a:p>
                      <a:pPr algn="ctr" rtl="0" fontAlgn="ctr"/>
                      <a:r>
                        <a:rPr lang="fr-CH" sz="1100" b="0" i="0" u="none" strike="noStrike" smtClean="0">
                          <a:solidFill>
                            <a:schemeClr val="bg2"/>
                          </a:solidFill>
                          <a:effectLst/>
                          <a:latin typeface="+mn-lt"/>
                        </a:rPr>
                        <a:t>No</a:t>
                      </a:r>
                      <a:endParaRPr lang="en-US" sz="1100" b="0" i="0" u="none" strike="noStrike" dirty="0">
                        <a:solidFill>
                          <a:schemeClr val="bg2"/>
                        </a:solidFill>
                        <a:effectLst/>
                        <a:latin typeface="+mn-lt"/>
                      </a:endParaRPr>
                    </a:p>
                  </a:txBody>
                  <a:tcPr marL="9525" marR="9525" marT="9525" marB="0" anchor="ctr">
                    <a:lnL>
                      <a:noFill/>
                    </a:lnL>
                    <a:lnR>
                      <a:noFill/>
                    </a:lnR>
                    <a:lnT>
                      <a:noFill/>
                    </a:lnT>
                    <a:lnB>
                      <a:noFill/>
                    </a:lnB>
                  </a:tcPr>
                </a:tc>
              </a:tr>
              <a:tr h="237744">
                <a:tc>
                  <a:txBody>
                    <a:bodyPr/>
                    <a:lstStyle/>
                    <a:p>
                      <a:pPr algn="l" fontAlgn="b"/>
                      <a:r>
                        <a:rPr lang="en-US" sz="1100" b="0" i="0" u="none" strike="noStrike" dirty="0">
                          <a:solidFill>
                            <a:schemeClr val="bg2"/>
                          </a:solidFill>
                          <a:effectLst/>
                          <a:latin typeface="+mn-lt"/>
                        </a:rPr>
                        <a:t>MSCI Low Carbon Target Methodology</a:t>
                      </a:r>
                    </a:p>
                  </a:txBody>
                  <a:tcPr marL="9525" marR="9525" marT="9525" marB="0" anchor="ctr">
                    <a:lnL>
                      <a:noFill/>
                    </a:lnL>
                    <a:lnR w="12700" cap="flat" cmpd="sng" algn="ctr">
                      <a:solidFill>
                        <a:srgbClr val="FFC000"/>
                      </a:solidFill>
                      <a:prstDash val="sysDash"/>
                      <a:round/>
                      <a:headEnd type="none" w="med" len="med"/>
                      <a:tailEnd type="none" w="med" len="med"/>
                    </a:lnR>
                    <a:lnT>
                      <a:noFill/>
                    </a:lnT>
                    <a:lnB>
                      <a:noFill/>
                    </a:lnB>
                    <a:solidFill>
                      <a:srgbClr val="FFF2CC"/>
                    </a:solidFill>
                  </a:tcPr>
                </a:tc>
                <a:tc>
                  <a:txBody>
                    <a:bodyPr/>
                    <a:lstStyle/>
                    <a:p>
                      <a:pPr algn="ctr" rtl="0" fontAlgn="ctr"/>
                      <a:r>
                        <a:rPr lang="en-US" sz="1100" b="1" i="0" u="sng" strike="noStrike" dirty="0" smtClean="0">
                          <a:solidFill>
                            <a:schemeClr val="bg2"/>
                          </a:solidFill>
                          <a:effectLst/>
                          <a:latin typeface="+mn-lt"/>
                        </a:rPr>
                        <a:t>Yes</a:t>
                      </a:r>
                      <a:endParaRPr lang="en-US" sz="1100" b="1" i="0" u="sng" strike="noStrike" dirty="0">
                        <a:solidFill>
                          <a:schemeClr val="bg2"/>
                        </a:solidFill>
                        <a:effectLst/>
                        <a:latin typeface="+mn-lt"/>
                      </a:endParaRPr>
                    </a:p>
                  </a:txBody>
                  <a:tcPr marL="9525" marR="9525" marT="9525" marB="0" anchor="ctr">
                    <a:lnL w="12700" cap="flat" cmpd="sng" algn="ctr">
                      <a:solidFill>
                        <a:srgbClr val="FFC000"/>
                      </a:solidFill>
                      <a:prstDash val="sysDash"/>
                      <a:round/>
                      <a:headEnd type="none" w="med" len="med"/>
                      <a:tailEnd type="none" w="med" len="med"/>
                    </a:lnL>
                    <a:lnR>
                      <a:noFill/>
                    </a:lnR>
                    <a:lnT>
                      <a:noFill/>
                    </a:lnT>
                    <a:lnB>
                      <a:noFill/>
                    </a:lnB>
                    <a:solidFill>
                      <a:srgbClr val="FFF2CC"/>
                    </a:solidFill>
                  </a:tcPr>
                </a:tc>
                <a:tc>
                  <a:txBody>
                    <a:bodyPr/>
                    <a:lstStyle/>
                    <a:p>
                      <a:pPr algn="ctr" rtl="0" fontAlgn="ctr"/>
                      <a:r>
                        <a:rPr lang="en-US" sz="1100" b="0" i="0" u="none" strike="noStrike" dirty="0" smtClean="0">
                          <a:solidFill>
                            <a:schemeClr val="bg2"/>
                          </a:solidFill>
                          <a:effectLst/>
                          <a:latin typeface="+mn-lt"/>
                        </a:rPr>
                        <a:t>No</a:t>
                      </a:r>
                      <a:endParaRPr lang="en-US" sz="1100" b="0" i="0" u="none" strike="noStrike" dirty="0">
                        <a:solidFill>
                          <a:schemeClr val="bg2"/>
                        </a:solidFill>
                        <a:effectLst/>
                        <a:latin typeface="+mn-lt"/>
                      </a:endParaRPr>
                    </a:p>
                  </a:txBody>
                  <a:tcPr marL="9525" marR="9525" marT="9525" marB="0" anchor="ctr">
                    <a:lnL>
                      <a:noFill/>
                    </a:lnL>
                    <a:lnR>
                      <a:noFill/>
                    </a:lnR>
                    <a:lnT>
                      <a:noFill/>
                    </a:lnT>
                    <a:lnB>
                      <a:noFill/>
                    </a:lnB>
                    <a:solidFill>
                      <a:srgbClr val="FFF2CC"/>
                    </a:solidFill>
                  </a:tcPr>
                </a:tc>
                <a:tc>
                  <a:txBody>
                    <a:bodyPr/>
                    <a:lstStyle/>
                    <a:p>
                      <a:pPr algn="ctr" rtl="0" fontAlgn="ctr"/>
                      <a:r>
                        <a:rPr lang="en-US" sz="1100" b="0" i="0" u="none" strike="noStrike" dirty="0" smtClean="0">
                          <a:solidFill>
                            <a:schemeClr val="bg2"/>
                          </a:solidFill>
                          <a:effectLst/>
                          <a:latin typeface="+mn-lt"/>
                        </a:rPr>
                        <a:t>No</a:t>
                      </a:r>
                      <a:endParaRPr lang="en-US" sz="1100" b="0" i="0" u="none" strike="noStrike" dirty="0">
                        <a:solidFill>
                          <a:schemeClr val="bg2"/>
                        </a:solidFill>
                        <a:effectLst/>
                        <a:latin typeface="+mn-lt"/>
                      </a:endParaRPr>
                    </a:p>
                  </a:txBody>
                  <a:tcPr marL="9525" marR="9525" marT="9525" marB="0" anchor="ctr">
                    <a:lnL>
                      <a:noFill/>
                    </a:lnL>
                    <a:lnR>
                      <a:noFill/>
                    </a:lnR>
                    <a:lnT>
                      <a:noFill/>
                    </a:lnT>
                    <a:lnB>
                      <a:noFill/>
                    </a:lnB>
                    <a:solidFill>
                      <a:srgbClr val="FFF2CC"/>
                    </a:solidFill>
                  </a:tcPr>
                </a:tc>
                <a:tc>
                  <a:txBody>
                    <a:bodyPr/>
                    <a:lstStyle/>
                    <a:p>
                      <a:pPr algn="ctr" rtl="0" fontAlgn="ctr"/>
                      <a:r>
                        <a:rPr lang="fr-CH" sz="1100" b="0" i="0" u="none" strike="noStrike" smtClean="0">
                          <a:solidFill>
                            <a:schemeClr val="bg2"/>
                          </a:solidFill>
                          <a:effectLst/>
                          <a:latin typeface="+mn-lt"/>
                        </a:rPr>
                        <a:t>No</a:t>
                      </a:r>
                      <a:endParaRPr lang="en-US" sz="1100" b="0" i="0" u="none" strike="noStrike" dirty="0">
                        <a:solidFill>
                          <a:schemeClr val="bg2"/>
                        </a:solidFill>
                        <a:effectLst/>
                        <a:latin typeface="+mn-lt"/>
                      </a:endParaRPr>
                    </a:p>
                  </a:txBody>
                  <a:tcPr marL="9525" marR="9525" marT="9525" marB="0" anchor="ctr">
                    <a:lnL>
                      <a:noFill/>
                    </a:lnL>
                    <a:lnR>
                      <a:noFill/>
                    </a:lnR>
                    <a:lnT>
                      <a:noFill/>
                    </a:lnT>
                    <a:lnB>
                      <a:noFill/>
                    </a:lnB>
                    <a:solidFill>
                      <a:srgbClr val="FFF2CC"/>
                    </a:solidFill>
                  </a:tcPr>
                </a:tc>
              </a:tr>
              <a:tr h="237744">
                <a:tc>
                  <a:txBody>
                    <a:bodyPr/>
                    <a:lstStyle/>
                    <a:p>
                      <a:pPr algn="l" fontAlgn="b"/>
                      <a:r>
                        <a:rPr lang="en-US" sz="1100" b="0" i="0" u="none" strike="noStrike" dirty="0">
                          <a:solidFill>
                            <a:schemeClr val="bg2"/>
                          </a:solidFill>
                          <a:effectLst/>
                          <a:latin typeface="+mn-lt"/>
                        </a:rPr>
                        <a:t>MSCI Low Carbon Leaders Methodology</a:t>
                      </a:r>
                    </a:p>
                  </a:txBody>
                  <a:tcPr marL="9525" marR="9525" marT="9525" marB="0" anchor="ctr">
                    <a:lnL>
                      <a:noFill/>
                    </a:lnL>
                    <a:lnR w="12700" cap="flat" cmpd="sng" algn="ctr">
                      <a:solidFill>
                        <a:srgbClr val="FFC000"/>
                      </a:solidFill>
                      <a:prstDash val="sysDash"/>
                      <a:round/>
                      <a:headEnd type="none" w="med" len="med"/>
                      <a:tailEnd type="none" w="med" len="med"/>
                    </a:lnR>
                    <a:lnT>
                      <a:noFill/>
                    </a:lnT>
                    <a:lnB>
                      <a:noFill/>
                    </a:lnB>
                  </a:tcPr>
                </a:tc>
                <a:tc>
                  <a:txBody>
                    <a:bodyPr/>
                    <a:lstStyle/>
                    <a:p>
                      <a:pPr algn="ctr" rtl="0" fontAlgn="ctr"/>
                      <a:r>
                        <a:rPr lang="en-US" sz="1100" b="1" i="0" u="sng" strike="noStrike" dirty="0" smtClean="0">
                          <a:solidFill>
                            <a:schemeClr val="bg2"/>
                          </a:solidFill>
                          <a:effectLst/>
                          <a:latin typeface="+mn-lt"/>
                        </a:rPr>
                        <a:t>Yes</a:t>
                      </a:r>
                      <a:endParaRPr lang="en-US" sz="1100" b="1" i="0" u="sng" strike="noStrike" dirty="0">
                        <a:solidFill>
                          <a:schemeClr val="bg2"/>
                        </a:solidFill>
                        <a:effectLst/>
                        <a:latin typeface="+mn-lt"/>
                      </a:endParaRPr>
                    </a:p>
                  </a:txBody>
                  <a:tcPr marL="9525" marR="9525" marT="9525" marB="0" anchor="ctr">
                    <a:lnL w="12700" cap="flat" cmpd="sng" algn="ctr">
                      <a:solidFill>
                        <a:srgbClr val="FFC000"/>
                      </a:solidFill>
                      <a:prstDash val="sysDash"/>
                      <a:round/>
                      <a:headEnd type="none" w="med" len="med"/>
                      <a:tailEnd type="none" w="med" len="med"/>
                    </a:lnL>
                    <a:lnR>
                      <a:noFill/>
                    </a:lnR>
                    <a:lnT>
                      <a:noFill/>
                    </a:lnT>
                    <a:lnB>
                      <a:noFill/>
                    </a:lnB>
                  </a:tcPr>
                </a:tc>
                <a:tc>
                  <a:txBody>
                    <a:bodyPr/>
                    <a:lstStyle/>
                    <a:p>
                      <a:pPr algn="ctr" rtl="0" fontAlgn="ctr"/>
                      <a:r>
                        <a:rPr lang="en-US" sz="1100" b="1" i="0" u="sng" strike="noStrike" dirty="0" smtClean="0">
                          <a:solidFill>
                            <a:schemeClr val="bg2"/>
                          </a:solidFill>
                          <a:effectLst/>
                          <a:latin typeface="+mn-lt"/>
                        </a:rPr>
                        <a:t>Yes</a:t>
                      </a:r>
                      <a:endParaRPr lang="en-US" sz="1100" b="1" i="0" u="sng" strike="noStrike" dirty="0">
                        <a:solidFill>
                          <a:schemeClr val="bg2"/>
                        </a:solidFill>
                        <a:effectLst/>
                        <a:latin typeface="+mn-lt"/>
                      </a:endParaRPr>
                    </a:p>
                  </a:txBody>
                  <a:tcPr marL="9525" marR="9525" marT="9525" marB="0" anchor="ctr">
                    <a:lnL>
                      <a:noFill/>
                    </a:lnL>
                    <a:lnR>
                      <a:noFill/>
                    </a:lnR>
                    <a:lnT>
                      <a:noFill/>
                    </a:lnT>
                    <a:lnB>
                      <a:noFill/>
                    </a:lnB>
                  </a:tcPr>
                </a:tc>
                <a:tc>
                  <a:txBody>
                    <a:bodyPr/>
                    <a:lstStyle/>
                    <a:p>
                      <a:pPr algn="ctr" rtl="0" fontAlgn="ctr"/>
                      <a:r>
                        <a:rPr lang="en-US" sz="1100" b="0" i="0" u="none" strike="noStrike" dirty="0" smtClean="0">
                          <a:solidFill>
                            <a:schemeClr val="bg2"/>
                          </a:solidFill>
                          <a:effectLst/>
                          <a:latin typeface="+mn-lt"/>
                        </a:rPr>
                        <a:t>No</a:t>
                      </a:r>
                      <a:endParaRPr lang="en-US" sz="1100" b="0" i="0" u="none" strike="noStrike" dirty="0">
                        <a:solidFill>
                          <a:schemeClr val="bg2"/>
                        </a:solidFill>
                        <a:effectLst/>
                        <a:latin typeface="+mn-lt"/>
                      </a:endParaRPr>
                    </a:p>
                  </a:txBody>
                  <a:tcPr marL="9525" marR="9525" marT="9525" marB="0" anchor="ctr">
                    <a:lnL>
                      <a:noFill/>
                    </a:lnL>
                    <a:lnR>
                      <a:noFill/>
                    </a:lnR>
                    <a:lnT>
                      <a:noFill/>
                    </a:lnT>
                    <a:lnB>
                      <a:noFill/>
                    </a:lnB>
                  </a:tcPr>
                </a:tc>
                <a:tc>
                  <a:txBody>
                    <a:bodyPr/>
                    <a:lstStyle/>
                    <a:p>
                      <a:pPr algn="ctr" rtl="0" fontAlgn="ctr"/>
                      <a:r>
                        <a:rPr lang="fr-CH" sz="1100" b="0" i="0" u="none" strike="noStrike" smtClean="0">
                          <a:solidFill>
                            <a:schemeClr val="bg2"/>
                          </a:solidFill>
                          <a:effectLst/>
                          <a:latin typeface="+mn-lt"/>
                        </a:rPr>
                        <a:t>No</a:t>
                      </a:r>
                      <a:endParaRPr lang="en-US" sz="1100" b="0" i="0" u="none" strike="noStrike" dirty="0">
                        <a:solidFill>
                          <a:schemeClr val="bg2"/>
                        </a:solidFill>
                        <a:effectLst/>
                        <a:latin typeface="+mn-lt"/>
                      </a:endParaRPr>
                    </a:p>
                  </a:txBody>
                  <a:tcPr marL="9525" marR="9525" marT="9525" marB="0" anchor="ctr">
                    <a:lnL>
                      <a:noFill/>
                    </a:lnL>
                    <a:lnR>
                      <a:noFill/>
                    </a:lnR>
                    <a:lnT>
                      <a:noFill/>
                    </a:lnT>
                    <a:lnB>
                      <a:noFill/>
                    </a:lnB>
                  </a:tcPr>
                </a:tc>
              </a:tr>
              <a:tr h="237744">
                <a:tc>
                  <a:txBody>
                    <a:bodyPr/>
                    <a:lstStyle/>
                    <a:p>
                      <a:pPr algn="l" fontAlgn="b"/>
                      <a:r>
                        <a:rPr lang="en-US" sz="1100" b="0" i="0" u="none" strike="noStrike" dirty="0">
                          <a:solidFill>
                            <a:schemeClr val="bg2"/>
                          </a:solidFill>
                          <a:effectLst/>
                          <a:latin typeface="+mn-lt"/>
                        </a:rPr>
                        <a:t>MSCI KLD 400 Social Methodology</a:t>
                      </a:r>
                    </a:p>
                  </a:txBody>
                  <a:tcPr marL="9525" marR="9525" marT="9525" marB="0" anchor="ctr">
                    <a:lnL>
                      <a:noFill/>
                    </a:lnL>
                    <a:lnR w="12700" cap="flat" cmpd="sng" algn="ctr">
                      <a:solidFill>
                        <a:srgbClr val="FFC000"/>
                      </a:solidFill>
                      <a:prstDash val="sysDash"/>
                      <a:round/>
                      <a:headEnd type="none" w="med" len="med"/>
                      <a:tailEnd type="none" w="med" len="med"/>
                    </a:lnR>
                    <a:lnT>
                      <a:noFill/>
                    </a:lnT>
                    <a:lnB>
                      <a:noFill/>
                    </a:lnB>
                    <a:solidFill>
                      <a:srgbClr val="FFF2CC"/>
                    </a:solidFill>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100" b="0" i="0" u="none" strike="noStrike" dirty="0" smtClean="0">
                          <a:solidFill>
                            <a:schemeClr val="bg2"/>
                          </a:solidFill>
                          <a:effectLst/>
                          <a:latin typeface="+mn-lt"/>
                        </a:rPr>
                        <a:t>No</a:t>
                      </a:r>
                    </a:p>
                  </a:txBody>
                  <a:tcPr marL="9525" marR="9525" marT="9525" marB="0" anchor="ctr">
                    <a:lnL w="12700" cap="flat" cmpd="sng" algn="ctr">
                      <a:solidFill>
                        <a:srgbClr val="FFC000"/>
                      </a:solidFill>
                      <a:prstDash val="sysDash"/>
                      <a:round/>
                      <a:headEnd type="none" w="med" len="med"/>
                      <a:tailEnd type="none" w="med" len="med"/>
                    </a:lnL>
                    <a:lnR>
                      <a:noFill/>
                    </a:lnR>
                    <a:lnT>
                      <a:noFill/>
                    </a:lnT>
                    <a:lnB>
                      <a:noFill/>
                    </a:lnB>
                    <a:solidFill>
                      <a:srgbClr val="FFF2CC"/>
                    </a:solidFill>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100" b="1" i="0" u="sng" strike="noStrike" dirty="0" smtClean="0">
                          <a:solidFill>
                            <a:schemeClr val="bg2"/>
                          </a:solidFill>
                          <a:effectLst/>
                          <a:latin typeface="+mn-lt"/>
                        </a:rPr>
                        <a:t>Yes</a:t>
                      </a:r>
                    </a:p>
                  </a:txBody>
                  <a:tcPr marL="9525" marR="9525" marT="9525" marB="0" anchor="ctr">
                    <a:lnL>
                      <a:noFill/>
                    </a:lnL>
                    <a:lnR>
                      <a:noFill/>
                    </a:lnR>
                    <a:lnT>
                      <a:noFill/>
                    </a:lnT>
                    <a:lnB>
                      <a:noFill/>
                    </a:lnB>
                    <a:solidFill>
                      <a:srgbClr val="FFF2CC"/>
                    </a:solidFill>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100" b="0" i="0" u="none" strike="noStrike" dirty="0" smtClean="0">
                          <a:solidFill>
                            <a:schemeClr val="bg2"/>
                          </a:solidFill>
                          <a:effectLst/>
                          <a:latin typeface="+mn-lt"/>
                        </a:rPr>
                        <a:t>No</a:t>
                      </a:r>
                    </a:p>
                  </a:txBody>
                  <a:tcPr marL="9525" marR="9525" marT="9525" marB="0" anchor="ctr">
                    <a:lnL>
                      <a:noFill/>
                    </a:lnL>
                    <a:lnR>
                      <a:noFill/>
                    </a:lnR>
                    <a:lnT>
                      <a:noFill/>
                    </a:lnT>
                    <a:lnB>
                      <a:noFill/>
                    </a:lnB>
                    <a:solidFill>
                      <a:srgbClr val="FFF2CC"/>
                    </a:solidFill>
                  </a:tcPr>
                </a:tc>
                <a:tc>
                  <a:txBody>
                    <a:bodyPr/>
                    <a:lstStyle/>
                    <a:p>
                      <a:pPr algn="ctr" rtl="0" fontAlgn="ctr"/>
                      <a:r>
                        <a:rPr lang="fr-CH" sz="1100" b="0" i="0" u="none" strike="noStrike" smtClean="0">
                          <a:solidFill>
                            <a:schemeClr val="bg2"/>
                          </a:solidFill>
                          <a:effectLst/>
                          <a:latin typeface="+mn-lt"/>
                        </a:rPr>
                        <a:t>No</a:t>
                      </a:r>
                      <a:endParaRPr lang="en-US" sz="1100" b="0" i="0" u="none" strike="noStrike" dirty="0">
                        <a:solidFill>
                          <a:schemeClr val="bg2"/>
                        </a:solidFill>
                        <a:effectLst/>
                        <a:latin typeface="+mn-lt"/>
                      </a:endParaRPr>
                    </a:p>
                  </a:txBody>
                  <a:tcPr marL="9525" marR="9525" marT="9525" marB="0" anchor="ctr">
                    <a:lnL>
                      <a:noFill/>
                    </a:lnL>
                    <a:lnR>
                      <a:noFill/>
                    </a:lnR>
                    <a:lnT>
                      <a:noFill/>
                    </a:lnT>
                    <a:lnB>
                      <a:noFill/>
                    </a:lnB>
                    <a:solidFill>
                      <a:srgbClr val="FFF2CC"/>
                    </a:solidFill>
                  </a:tcPr>
                </a:tc>
              </a:tr>
              <a:tr h="237744">
                <a:tc>
                  <a:txBody>
                    <a:bodyPr/>
                    <a:lstStyle/>
                    <a:p>
                      <a:pPr algn="l" fontAlgn="b"/>
                      <a:r>
                        <a:rPr lang="en-US" sz="1100" b="0" i="0" u="none" strike="noStrike" dirty="0">
                          <a:solidFill>
                            <a:schemeClr val="bg2"/>
                          </a:solidFill>
                          <a:effectLst/>
                          <a:latin typeface="+mn-lt"/>
                        </a:rPr>
                        <a:t>MSCI Catholic Values Methodology</a:t>
                      </a:r>
                    </a:p>
                  </a:txBody>
                  <a:tcPr marL="9525" marR="9525" marT="9525" marB="0" anchor="ctr">
                    <a:lnL>
                      <a:noFill/>
                    </a:lnL>
                    <a:lnR w="12700" cap="flat" cmpd="sng" algn="ctr">
                      <a:solidFill>
                        <a:srgbClr val="FFC000"/>
                      </a:solidFill>
                      <a:prstDash val="sysDash"/>
                      <a:round/>
                      <a:headEnd type="none" w="med" len="med"/>
                      <a:tailEnd type="none" w="med" len="med"/>
                    </a:lnR>
                    <a:lnT>
                      <a:noFill/>
                    </a:lnT>
                    <a:lnB>
                      <a:noFill/>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100" b="0" i="0" u="none" strike="noStrike" dirty="0" smtClean="0">
                          <a:solidFill>
                            <a:schemeClr val="bg2"/>
                          </a:solidFill>
                          <a:effectLst/>
                          <a:latin typeface="+mn-lt"/>
                        </a:rPr>
                        <a:t>No</a:t>
                      </a:r>
                    </a:p>
                  </a:txBody>
                  <a:tcPr marL="9525" marR="9525" marT="9525" marB="0" anchor="ctr">
                    <a:lnL w="12700" cap="flat" cmpd="sng" algn="ctr">
                      <a:solidFill>
                        <a:srgbClr val="FFC000"/>
                      </a:solidFill>
                      <a:prstDash val="sysDash"/>
                      <a:round/>
                      <a:headEnd type="none" w="med" len="med"/>
                      <a:tailEnd type="none" w="med" len="med"/>
                    </a:lnL>
                    <a:lnR>
                      <a:noFill/>
                    </a:lnR>
                    <a:lnT>
                      <a:noFill/>
                    </a:lnT>
                    <a:lnB>
                      <a:noFill/>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100" b="1" i="0" u="sng" strike="noStrike" dirty="0" smtClean="0">
                          <a:solidFill>
                            <a:schemeClr val="bg2"/>
                          </a:solidFill>
                          <a:effectLst/>
                          <a:latin typeface="+mn-lt"/>
                        </a:rPr>
                        <a:t>Yes</a:t>
                      </a:r>
                    </a:p>
                  </a:txBody>
                  <a:tcPr marL="9525" marR="9525" marT="9525" marB="0" anchor="ctr">
                    <a:lnL>
                      <a:noFill/>
                    </a:lnL>
                    <a:lnR>
                      <a:noFill/>
                    </a:lnR>
                    <a:lnT>
                      <a:noFill/>
                    </a:lnT>
                    <a:lnB>
                      <a:noFill/>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100" b="0" i="0" u="none" strike="noStrike" dirty="0" smtClean="0">
                          <a:solidFill>
                            <a:schemeClr val="bg2"/>
                          </a:solidFill>
                          <a:effectLst/>
                          <a:latin typeface="+mn-lt"/>
                        </a:rPr>
                        <a:t>No</a:t>
                      </a:r>
                    </a:p>
                  </a:txBody>
                  <a:tcPr marL="9525" marR="9525" marT="9525" marB="0" anchor="ctr">
                    <a:lnL>
                      <a:noFill/>
                    </a:lnL>
                    <a:lnR>
                      <a:noFill/>
                    </a:lnR>
                    <a:lnT>
                      <a:noFill/>
                    </a:lnT>
                    <a:lnB>
                      <a:noFill/>
                    </a:lnB>
                  </a:tcPr>
                </a:tc>
                <a:tc>
                  <a:txBody>
                    <a:bodyPr/>
                    <a:lstStyle/>
                    <a:p>
                      <a:pPr algn="ctr" rtl="0" fontAlgn="ctr"/>
                      <a:r>
                        <a:rPr lang="fr-CH" sz="1100" b="0" i="0" u="none" strike="noStrike" smtClean="0">
                          <a:solidFill>
                            <a:schemeClr val="bg2"/>
                          </a:solidFill>
                          <a:effectLst/>
                          <a:latin typeface="+mn-lt"/>
                        </a:rPr>
                        <a:t>No</a:t>
                      </a:r>
                      <a:endParaRPr lang="en-US" sz="1100" b="0" i="0" u="none" strike="noStrike" dirty="0">
                        <a:solidFill>
                          <a:schemeClr val="bg2"/>
                        </a:solidFill>
                        <a:effectLst/>
                        <a:latin typeface="+mn-lt"/>
                      </a:endParaRPr>
                    </a:p>
                  </a:txBody>
                  <a:tcPr marL="9525" marR="9525" marT="9525" marB="0" anchor="ctr">
                    <a:lnL>
                      <a:noFill/>
                    </a:lnL>
                    <a:lnR>
                      <a:noFill/>
                    </a:lnR>
                    <a:lnT>
                      <a:noFill/>
                    </a:lnT>
                    <a:lnB>
                      <a:noFill/>
                    </a:lnB>
                  </a:tcPr>
                </a:tc>
              </a:tr>
              <a:tr h="237744">
                <a:tc>
                  <a:txBody>
                    <a:bodyPr/>
                    <a:lstStyle/>
                    <a:p>
                      <a:pPr algn="l" fontAlgn="b"/>
                      <a:r>
                        <a:rPr lang="en-US" sz="1100" b="0" i="0" u="none" strike="noStrike" dirty="0">
                          <a:solidFill>
                            <a:schemeClr val="bg2"/>
                          </a:solidFill>
                          <a:effectLst/>
                          <a:latin typeface="+mn-lt"/>
                        </a:rPr>
                        <a:t>MSCI </a:t>
                      </a:r>
                      <a:r>
                        <a:rPr lang="en-US" sz="1100" b="0" i="0" u="none" strike="noStrike" dirty="0" smtClean="0">
                          <a:solidFill>
                            <a:schemeClr val="bg2"/>
                          </a:solidFill>
                          <a:effectLst/>
                          <a:latin typeface="+mn-lt"/>
                        </a:rPr>
                        <a:t>ACWI Sustainable </a:t>
                      </a:r>
                      <a:r>
                        <a:rPr lang="en-US" sz="1100" b="0" i="0" u="none" strike="noStrike" dirty="0">
                          <a:solidFill>
                            <a:schemeClr val="bg2"/>
                          </a:solidFill>
                          <a:effectLst/>
                          <a:latin typeface="+mn-lt"/>
                        </a:rPr>
                        <a:t>Impact Methodology</a:t>
                      </a:r>
                    </a:p>
                  </a:txBody>
                  <a:tcPr marL="9525" marR="9525" marT="9525" marB="0" anchor="ctr">
                    <a:lnL>
                      <a:noFill/>
                    </a:lnL>
                    <a:lnR w="12700" cap="flat" cmpd="sng" algn="ctr">
                      <a:solidFill>
                        <a:srgbClr val="FFC000"/>
                      </a:solidFill>
                      <a:prstDash val="sysDash"/>
                      <a:round/>
                      <a:headEnd type="none" w="med" len="med"/>
                      <a:tailEnd type="none" w="med" len="med"/>
                    </a:lnR>
                    <a:lnT>
                      <a:noFill/>
                    </a:lnT>
                    <a:lnB>
                      <a:noFill/>
                    </a:lnB>
                    <a:solidFill>
                      <a:srgbClr val="FFF2CC"/>
                    </a:solidFill>
                  </a:tcPr>
                </a:tc>
                <a:tc>
                  <a:txBody>
                    <a:bodyPr/>
                    <a:lstStyle/>
                    <a:p>
                      <a:pPr algn="ctr" rtl="0" fontAlgn="ctr"/>
                      <a:r>
                        <a:rPr lang="en-US" sz="1100" b="0" i="0" u="none" strike="noStrike" dirty="0" smtClean="0">
                          <a:solidFill>
                            <a:schemeClr val="bg2"/>
                          </a:solidFill>
                          <a:effectLst/>
                          <a:latin typeface="+mn-lt"/>
                        </a:rPr>
                        <a:t>No</a:t>
                      </a:r>
                      <a:endParaRPr lang="en-US" sz="1100" b="0" i="0" u="none" strike="noStrike" dirty="0">
                        <a:solidFill>
                          <a:schemeClr val="bg2"/>
                        </a:solidFill>
                        <a:effectLst/>
                        <a:latin typeface="+mn-lt"/>
                      </a:endParaRPr>
                    </a:p>
                  </a:txBody>
                  <a:tcPr marL="9525" marR="9525" marT="9525" marB="0" anchor="ctr">
                    <a:lnL w="12700" cap="flat" cmpd="sng" algn="ctr">
                      <a:solidFill>
                        <a:srgbClr val="FFC000"/>
                      </a:solidFill>
                      <a:prstDash val="sysDash"/>
                      <a:round/>
                      <a:headEnd type="none" w="med" len="med"/>
                      <a:tailEnd type="none" w="med" len="med"/>
                    </a:lnL>
                    <a:lnR>
                      <a:noFill/>
                    </a:lnR>
                    <a:lnT>
                      <a:noFill/>
                    </a:lnT>
                    <a:lnB>
                      <a:noFill/>
                    </a:lnB>
                    <a:solidFill>
                      <a:srgbClr val="FFF2CC"/>
                    </a:solidFill>
                  </a:tcPr>
                </a:tc>
                <a:tc>
                  <a:txBody>
                    <a:bodyPr/>
                    <a:lstStyle/>
                    <a:p>
                      <a:pPr algn="ctr" rtl="0" fontAlgn="ctr"/>
                      <a:r>
                        <a:rPr lang="fr-CH" sz="1100" b="0" i="0" u="none" strike="noStrike" dirty="0" smtClean="0">
                          <a:solidFill>
                            <a:schemeClr val="bg2"/>
                          </a:solidFill>
                          <a:effectLst/>
                          <a:latin typeface="+mn-lt"/>
                        </a:rPr>
                        <a:t>No</a:t>
                      </a:r>
                      <a:endParaRPr lang="en-US" sz="1100" b="0" i="0" u="none" strike="noStrike" dirty="0">
                        <a:solidFill>
                          <a:schemeClr val="bg2"/>
                        </a:solidFill>
                        <a:effectLst/>
                        <a:latin typeface="+mn-lt"/>
                      </a:endParaRPr>
                    </a:p>
                  </a:txBody>
                  <a:tcPr marL="9525" marR="9525" marT="9525" marB="0" anchor="ctr">
                    <a:lnL>
                      <a:noFill/>
                    </a:lnL>
                    <a:lnR>
                      <a:noFill/>
                    </a:lnR>
                    <a:lnT>
                      <a:noFill/>
                    </a:lnT>
                    <a:lnB>
                      <a:noFill/>
                    </a:lnB>
                    <a:solidFill>
                      <a:srgbClr val="FFF2CC"/>
                    </a:solidFill>
                  </a:tcPr>
                </a:tc>
                <a:tc>
                  <a:txBody>
                    <a:bodyPr/>
                    <a:lstStyle/>
                    <a:p>
                      <a:pPr algn="ctr" rtl="0" fontAlgn="ctr"/>
                      <a:r>
                        <a:rPr lang="en-US" sz="1100" b="1" i="0" u="sng" strike="noStrike" dirty="0" smtClean="0">
                          <a:solidFill>
                            <a:schemeClr val="bg2"/>
                          </a:solidFill>
                          <a:effectLst/>
                          <a:latin typeface="+mn-lt"/>
                        </a:rPr>
                        <a:t>Yes</a:t>
                      </a:r>
                      <a:endParaRPr lang="en-US" sz="1100" b="1" i="0" u="sng" strike="noStrike" dirty="0">
                        <a:solidFill>
                          <a:schemeClr val="bg2"/>
                        </a:solidFill>
                        <a:effectLst/>
                        <a:latin typeface="+mn-lt"/>
                      </a:endParaRPr>
                    </a:p>
                  </a:txBody>
                  <a:tcPr marL="9525" marR="9525" marT="9525" marB="0" anchor="ctr">
                    <a:lnL>
                      <a:noFill/>
                    </a:lnL>
                    <a:lnR>
                      <a:noFill/>
                    </a:lnR>
                    <a:lnT>
                      <a:noFill/>
                    </a:lnT>
                    <a:lnB>
                      <a:noFill/>
                    </a:lnB>
                    <a:solidFill>
                      <a:srgbClr val="FFF2CC"/>
                    </a:solidFill>
                  </a:tcPr>
                </a:tc>
                <a:tc>
                  <a:txBody>
                    <a:bodyPr/>
                    <a:lstStyle/>
                    <a:p>
                      <a:pPr algn="ctr" rtl="0" fontAlgn="ctr"/>
                      <a:r>
                        <a:rPr lang="fr-CH" sz="1100" b="0" i="0" u="none" strike="noStrike" smtClean="0">
                          <a:solidFill>
                            <a:schemeClr val="bg2"/>
                          </a:solidFill>
                          <a:effectLst/>
                          <a:latin typeface="+mn-lt"/>
                        </a:rPr>
                        <a:t>No</a:t>
                      </a:r>
                      <a:endParaRPr lang="en-US" sz="1100" b="0" i="0" u="none" strike="noStrike" dirty="0">
                        <a:solidFill>
                          <a:schemeClr val="bg2"/>
                        </a:solidFill>
                        <a:effectLst/>
                        <a:latin typeface="+mn-lt"/>
                      </a:endParaRPr>
                    </a:p>
                  </a:txBody>
                  <a:tcPr marL="9525" marR="9525" marT="9525" marB="0" anchor="ctr">
                    <a:lnL>
                      <a:noFill/>
                    </a:lnL>
                    <a:lnR>
                      <a:noFill/>
                    </a:lnR>
                    <a:lnT>
                      <a:noFill/>
                    </a:lnT>
                    <a:lnB>
                      <a:noFill/>
                    </a:lnB>
                    <a:solidFill>
                      <a:srgbClr val="FFF2CC"/>
                    </a:solidFill>
                  </a:tcPr>
                </a:tc>
              </a:tr>
              <a:tr h="237744">
                <a:tc>
                  <a:txBody>
                    <a:bodyPr/>
                    <a:lstStyle/>
                    <a:p>
                      <a:pPr algn="l" fontAlgn="b"/>
                      <a:r>
                        <a:rPr lang="en-US" sz="1100" b="0" i="0" u="none" strike="noStrike" dirty="0">
                          <a:solidFill>
                            <a:schemeClr val="bg2"/>
                          </a:solidFill>
                          <a:effectLst/>
                          <a:latin typeface="+mn-lt"/>
                        </a:rPr>
                        <a:t>MSCI USA ESG Select Methodology</a:t>
                      </a:r>
                    </a:p>
                  </a:txBody>
                  <a:tcPr marL="9525" marR="9525" marT="9525" marB="0" anchor="ctr">
                    <a:lnL>
                      <a:noFill/>
                    </a:lnL>
                    <a:lnR w="12700" cap="flat" cmpd="sng" algn="ctr">
                      <a:solidFill>
                        <a:srgbClr val="FFC000"/>
                      </a:solidFill>
                      <a:prstDash val="sysDash"/>
                      <a:round/>
                      <a:headEnd type="none" w="med" len="med"/>
                      <a:tailEnd type="none" w="med" len="med"/>
                    </a:lnR>
                    <a:lnT>
                      <a:noFill/>
                    </a:lnT>
                    <a:lnB>
                      <a:noFill/>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100" b="1" i="0" u="sng" strike="noStrike" dirty="0" smtClean="0">
                          <a:solidFill>
                            <a:schemeClr val="bg2"/>
                          </a:solidFill>
                          <a:effectLst/>
                          <a:latin typeface="+mn-lt"/>
                        </a:rPr>
                        <a:t>Yes</a:t>
                      </a:r>
                    </a:p>
                  </a:txBody>
                  <a:tcPr marL="9525" marR="9525" marT="9525" marB="0" anchor="ctr">
                    <a:lnL w="12700" cap="flat" cmpd="sng" algn="ctr">
                      <a:solidFill>
                        <a:srgbClr val="FFC000"/>
                      </a:solidFill>
                      <a:prstDash val="sysDash"/>
                      <a:round/>
                      <a:headEnd type="none" w="med" len="med"/>
                      <a:tailEnd type="none" w="med" len="med"/>
                    </a:lnL>
                    <a:lnR>
                      <a:noFill/>
                    </a:lnR>
                    <a:lnT>
                      <a:noFill/>
                    </a:lnT>
                    <a:lnB>
                      <a:noFill/>
                    </a:lnB>
                  </a:tcPr>
                </a:tc>
                <a:tc>
                  <a:txBody>
                    <a:bodyPr/>
                    <a:lstStyle/>
                    <a:p>
                      <a:pPr algn="ctr" rtl="0" fontAlgn="ctr"/>
                      <a:r>
                        <a:rPr lang="fr-CH" sz="1100" b="0" i="0" u="none" strike="noStrike" dirty="0" smtClean="0">
                          <a:solidFill>
                            <a:schemeClr val="bg2"/>
                          </a:solidFill>
                          <a:effectLst/>
                          <a:latin typeface="+mn-lt"/>
                        </a:rPr>
                        <a:t>No</a:t>
                      </a:r>
                      <a:endParaRPr lang="en-US" sz="1100" b="0" i="0" u="none" strike="noStrike" dirty="0">
                        <a:solidFill>
                          <a:schemeClr val="bg2"/>
                        </a:solidFill>
                        <a:effectLst/>
                        <a:latin typeface="+mn-lt"/>
                      </a:endParaRPr>
                    </a:p>
                  </a:txBody>
                  <a:tcPr marL="9525" marR="9525" marT="9525" marB="0" anchor="ctr">
                    <a:lnL>
                      <a:noFill/>
                    </a:lnL>
                    <a:lnR>
                      <a:noFill/>
                    </a:lnR>
                    <a:lnT>
                      <a:noFill/>
                    </a:lnT>
                    <a:lnB>
                      <a:noFill/>
                    </a:lnB>
                  </a:tcPr>
                </a:tc>
                <a:tc>
                  <a:txBody>
                    <a:bodyPr/>
                    <a:lstStyle/>
                    <a:p>
                      <a:pPr algn="ctr" rtl="0" fontAlgn="ctr"/>
                      <a:r>
                        <a:rPr lang="fr-CH" sz="1100" b="0" i="0" u="none" strike="noStrike" dirty="0" smtClean="0">
                          <a:solidFill>
                            <a:schemeClr val="bg2"/>
                          </a:solidFill>
                          <a:effectLst/>
                          <a:latin typeface="+mn-lt"/>
                        </a:rPr>
                        <a:t>No</a:t>
                      </a:r>
                      <a:endParaRPr lang="en-US" sz="1100" b="0" i="0" u="none" strike="noStrike" dirty="0">
                        <a:solidFill>
                          <a:schemeClr val="bg2"/>
                        </a:solidFill>
                        <a:effectLst/>
                        <a:latin typeface="+mn-lt"/>
                      </a:endParaRPr>
                    </a:p>
                  </a:txBody>
                  <a:tcPr marL="9525" marR="9525" marT="9525" marB="0" anchor="ctr">
                    <a:lnL>
                      <a:noFill/>
                    </a:lnL>
                    <a:lnR>
                      <a:noFill/>
                    </a:lnR>
                    <a:lnT>
                      <a:noFill/>
                    </a:lnT>
                    <a:lnB>
                      <a:noFill/>
                    </a:lnB>
                  </a:tcPr>
                </a:tc>
                <a:tc>
                  <a:txBody>
                    <a:bodyPr/>
                    <a:lstStyle/>
                    <a:p>
                      <a:pPr algn="ctr" rtl="0" fontAlgn="ctr"/>
                      <a:r>
                        <a:rPr lang="fr-CH" sz="1100" b="0" i="0" u="none" strike="noStrike" smtClean="0">
                          <a:solidFill>
                            <a:schemeClr val="bg2"/>
                          </a:solidFill>
                          <a:effectLst/>
                          <a:latin typeface="+mn-lt"/>
                        </a:rPr>
                        <a:t>No</a:t>
                      </a:r>
                      <a:endParaRPr lang="en-US" sz="1100" b="0" i="0" u="none" strike="noStrike" dirty="0">
                        <a:solidFill>
                          <a:schemeClr val="bg2"/>
                        </a:solidFill>
                        <a:effectLst/>
                        <a:latin typeface="+mn-lt"/>
                      </a:endParaRPr>
                    </a:p>
                  </a:txBody>
                  <a:tcPr marL="9525" marR="9525" marT="9525" marB="0" anchor="ctr">
                    <a:lnL>
                      <a:noFill/>
                    </a:lnL>
                    <a:lnR>
                      <a:noFill/>
                    </a:lnR>
                    <a:lnT>
                      <a:noFill/>
                    </a:lnT>
                    <a:lnB>
                      <a:noFill/>
                    </a:lnB>
                  </a:tcPr>
                </a:tc>
              </a:tr>
              <a:tr h="237744">
                <a:tc>
                  <a:txBody>
                    <a:bodyPr/>
                    <a:lstStyle/>
                    <a:p>
                      <a:pPr algn="l" fontAlgn="b"/>
                      <a:r>
                        <a:rPr lang="en-US" sz="1100" b="0" i="0" u="none" strike="noStrike" dirty="0">
                          <a:solidFill>
                            <a:schemeClr val="bg2"/>
                          </a:solidFill>
                          <a:effectLst/>
                          <a:latin typeface="+mn-lt"/>
                        </a:rPr>
                        <a:t>MSCI ESG Focus Methodology</a:t>
                      </a:r>
                    </a:p>
                  </a:txBody>
                  <a:tcPr marL="9525" marR="9525" marT="9525" marB="0" anchor="ctr">
                    <a:lnL>
                      <a:noFill/>
                    </a:lnL>
                    <a:lnR w="12700" cap="flat" cmpd="sng" algn="ctr">
                      <a:solidFill>
                        <a:srgbClr val="FFC000"/>
                      </a:solidFill>
                      <a:prstDash val="sysDash"/>
                      <a:round/>
                      <a:headEnd type="none" w="med" len="med"/>
                      <a:tailEnd type="none" w="med" len="med"/>
                    </a:lnR>
                    <a:lnT>
                      <a:noFill/>
                    </a:lnT>
                    <a:lnB>
                      <a:noFill/>
                    </a:lnB>
                    <a:solidFill>
                      <a:srgbClr val="FFF2CC"/>
                    </a:solidFill>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100" b="1" i="0" u="sng" strike="noStrike" dirty="0" smtClean="0">
                          <a:solidFill>
                            <a:schemeClr val="bg2"/>
                          </a:solidFill>
                          <a:effectLst/>
                          <a:latin typeface="+mn-lt"/>
                        </a:rPr>
                        <a:t>Yes</a:t>
                      </a:r>
                    </a:p>
                  </a:txBody>
                  <a:tcPr marL="9525" marR="9525" marT="9525" marB="0" anchor="ctr">
                    <a:lnL w="12700" cap="flat" cmpd="sng" algn="ctr">
                      <a:solidFill>
                        <a:srgbClr val="FFC000"/>
                      </a:solidFill>
                      <a:prstDash val="sysDash"/>
                      <a:round/>
                      <a:headEnd type="none" w="med" len="med"/>
                      <a:tailEnd type="none" w="med" len="med"/>
                    </a:lnL>
                    <a:lnR>
                      <a:noFill/>
                    </a:lnR>
                    <a:lnT>
                      <a:noFill/>
                    </a:lnT>
                    <a:lnB>
                      <a:noFill/>
                    </a:lnB>
                    <a:solidFill>
                      <a:srgbClr val="FFF2CC"/>
                    </a:solidFill>
                  </a:tcPr>
                </a:tc>
                <a:tc>
                  <a:txBody>
                    <a:bodyPr/>
                    <a:lstStyle/>
                    <a:p>
                      <a:pPr algn="ctr" rtl="0" fontAlgn="ctr"/>
                      <a:r>
                        <a:rPr lang="fr-CH" sz="1100" b="0" i="0" u="none" strike="noStrike" dirty="0" smtClean="0">
                          <a:solidFill>
                            <a:schemeClr val="bg2"/>
                          </a:solidFill>
                          <a:effectLst/>
                          <a:latin typeface="+mn-lt"/>
                        </a:rPr>
                        <a:t>No</a:t>
                      </a:r>
                      <a:endParaRPr lang="en-US" sz="1100" b="0" i="0" u="none" strike="noStrike" dirty="0">
                        <a:solidFill>
                          <a:schemeClr val="bg2"/>
                        </a:solidFill>
                        <a:effectLst/>
                        <a:latin typeface="+mn-lt"/>
                      </a:endParaRPr>
                    </a:p>
                  </a:txBody>
                  <a:tcPr marL="9525" marR="9525" marT="9525" marB="0" anchor="ctr">
                    <a:lnL>
                      <a:noFill/>
                    </a:lnL>
                    <a:lnR>
                      <a:noFill/>
                    </a:lnR>
                    <a:lnT>
                      <a:noFill/>
                    </a:lnT>
                    <a:lnB>
                      <a:noFill/>
                    </a:lnB>
                    <a:solidFill>
                      <a:srgbClr val="FFF2CC"/>
                    </a:solidFill>
                  </a:tcPr>
                </a:tc>
                <a:tc>
                  <a:txBody>
                    <a:bodyPr/>
                    <a:lstStyle/>
                    <a:p>
                      <a:pPr algn="ctr" rtl="0" fontAlgn="ctr"/>
                      <a:r>
                        <a:rPr lang="fr-CH" sz="1100" b="0" i="0" u="none" strike="noStrike" dirty="0" smtClean="0">
                          <a:solidFill>
                            <a:schemeClr val="bg2"/>
                          </a:solidFill>
                          <a:effectLst/>
                          <a:latin typeface="+mn-lt"/>
                        </a:rPr>
                        <a:t>No</a:t>
                      </a:r>
                      <a:endParaRPr lang="en-US" sz="1100" b="0" i="0" u="none" strike="noStrike" dirty="0">
                        <a:solidFill>
                          <a:schemeClr val="bg2"/>
                        </a:solidFill>
                        <a:effectLst/>
                        <a:latin typeface="+mn-lt"/>
                      </a:endParaRPr>
                    </a:p>
                  </a:txBody>
                  <a:tcPr marL="9525" marR="9525" marT="9525" marB="0" anchor="ctr">
                    <a:lnL>
                      <a:noFill/>
                    </a:lnL>
                    <a:lnR>
                      <a:noFill/>
                    </a:lnR>
                    <a:lnT>
                      <a:noFill/>
                    </a:lnT>
                    <a:lnB>
                      <a:noFill/>
                    </a:lnB>
                    <a:solidFill>
                      <a:srgbClr val="FFF2CC"/>
                    </a:solidFill>
                  </a:tcPr>
                </a:tc>
                <a:tc>
                  <a:txBody>
                    <a:bodyPr/>
                    <a:lstStyle/>
                    <a:p>
                      <a:pPr algn="ctr" rtl="0" fontAlgn="ctr"/>
                      <a:r>
                        <a:rPr lang="fr-CH" sz="1100" b="0" i="0" u="none" strike="noStrike" dirty="0" smtClean="0">
                          <a:solidFill>
                            <a:schemeClr val="bg2"/>
                          </a:solidFill>
                          <a:effectLst/>
                          <a:latin typeface="+mn-lt"/>
                        </a:rPr>
                        <a:t>No</a:t>
                      </a:r>
                      <a:endParaRPr lang="en-US" sz="1100" b="0" i="0" u="none" strike="noStrike" dirty="0">
                        <a:solidFill>
                          <a:schemeClr val="bg2"/>
                        </a:solidFill>
                        <a:effectLst/>
                        <a:latin typeface="+mn-lt"/>
                      </a:endParaRPr>
                    </a:p>
                  </a:txBody>
                  <a:tcPr marL="9525" marR="9525" marT="9525" marB="0" anchor="ctr">
                    <a:lnL>
                      <a:noFill/>
                    </a:lnL>
                    <a:lnR>
                      <a:noFill/>
                    </a:lnR>
                    <a:lnT>
                      <a:noFill/>
                    </a:lnT>
                    <a:lnB>
                      <a:noFill/>
                    </a:lnB>
                    <a:solidFill>
                      <a:srgbClr val="FFF2CC"/>
                    </a:solidFill>
                  </a:tcPr>
                </a:tc>
              </a:tr>
              <a:tr h="237744">
                <a:tc>
                  <a:txBody>
                    <a:bodyPr/>
                    <a:lstStyle/>
                    <a:p>
                      <a:pPr algn="l" fontAlgn="b"/>
                      <a:r>
                        <a:rPr lang="en-US" sz="1100" b="0" i="0" u="none" strike="noStrike" dirty="0">
                          <a:solidFill>
                            <a:schemeClr val="bg2"/>
                          </a:solidFill>
                          <a:effectLst/>
                          <a:latin typeface="+mn-lt"/>
                        </a:rPr>
                        <a:t>MSCI Women's Leadership Methodology</a:t>
                      </a:r>
                    </a:p>
                  </a:txBody>
                  <a:tcPr marL="9525" marR="9525" marT="9525" marB="0" anchor="ctr">
                    <a:lnL>
                      <a:noFill/>
                    </a:lnL>
                    <a:lnR w="12700" cap="flat" cmpd="sng" algn="ctr">
                      <a:solidFill>
                        <a:srgbClr val="FFC000"/>
                      </a:solidFill>
                      <a:prstDash val="sysDash"/>
                      <a:round/>
                      <a:headEnd type="none" w="med" len="med"/>
                      <a:tailEnd type="none" w="med" len="med"/>
                    </a:lnR>
                    <a:lnT>
                      <a:noFill/>
                    </a:lnT>
                    <a:lnB>
                      <a:noFill/>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fr-CH" sz="1100" b="0" i="0" u="none" strike="noStrike" dirty="0" smtClean="0">
                          <a:solidFill>
                            <a:schemeClr val="bg2"/>
                          </a:solidFill>
                          <a:effectLst/>
                          <a:latin typeface="+mn-lt"/>
                        </a:rPr>
                        <a:t>No</a:t>
                      </a:r>
                      <a:endParaRPr lang="en-US" sz="1100" b="0" i="0" u="none" strike="noStrike" dirty="0" smtClean="0">
                        <a:solidFill>
                          <a:schemeClr val="bg2"/>
                        </a:solidFill>
                        <a:effectLst/>
                        <a:latin typeface="+mn-lt"/>
                      </a:endParaRPr>
                    </a:p>
                  </a:txBody>
                  <a:tcPr marL="9525" marR="9525" marT="9525" marB="0" anchor="ctr">
                    <a:lnL w="12700" cap="flat" cmpd="sng" algn="ctr">
                      <a:solidFill>
                        <a:srgbClr val="FFC000"/>
                      </a:solidFill>
                      <a:prstDash val="sysDash"/>
                      <a:round/>
                      <a:headEnd type="none" w="med" len="med"/>
                      <a:tailEnd type="none" w="med" len="med"/>
                    </a:lnL>
                    <a:lnR>
                      <a:noFill/>
                    </a:lnR>
                    <a:lnT>
                      <a:noFill/>
                    </a:lnT>
                    <a:lnB>
                      <a:noFill/>
                    </a:lnB>
                  </a:tcPr>
                </a:tc>
                <a:tc>
                  <a:txBody>
                    <a:bodyPr/>
                    <a:lstStyle/>
                    <a:p>
                      <a:pPr algn="ctr" rtl="0" fontAlgn="ctr"/>
                      <a:r>
                        <a:rPr lang="fr-CH" sz="1100" b="0" i="0" u="none" strike="noStrike" dirty="0" smtClean="0">
                          <a:solidFill>
                            <a:schemeClr val="bg2"/>
                          </a:solidFill>
                          <a:effectLst/>
                          <a:latin typeface="+mn-lt"/>
                        </a:rPr>
                        <a:t>No</a:t>
                      </a:r>
                      <a:endParaRPr lang="en-US" sz="1100" b="0" i="0" u="none" strike="noStrike" dirty="0">
                        <a:solidFill>
                          <a:schemeClr val="bg2"/>
                        </a:solidFill>
                        <a:effectLst/>
                        <a:latin typeface="+mn-lt"/>
                      </a:endParaRPr>
                    </a:p>
                  </a:txBody>
                  <a:tcPr marL="9525" marR="9525" marT="9525" marB="0" anchor="ctr">
                    <a:lnL>
                      <a:noFill/>
                    </a:lnL>
                    <a:lnR>
                      <a:noFill/>
                    </a:lnR>
                    <a:lnT>
                      <a:noFill/>
                    </a:lnT>
                    <a:lnB>
                      <a:noFill/>
                    </a:lnB>
                  </a:tcPr>
                </a:tc>
                <a:tc>
                  <a:txBody>
                    <a:bodyPr/>
                    <a:lstStyle/>
                    <a:p>
                      <a:pPr algn="ctr" rtl="0" fontAlgn="ctr"/>
                      <a:r>
                        <a:rPr lang="fr-CH" sz="1100" b="0" i="0" u="none" strike="noStrike" dirty="0" smtClean="0">
                          <a:solidFill>
                            <a:schemeClr val="bg2"/>
                          </a:solidFill>
                          <a:effectLst/>
                          <a:latin typeface="+mn-lt"/>
                        </a:rPr>
                        <a:t>No</a:t>
                      </a:r>
                      <a:endParaRPr lang="en-US" sz="1100" b="0" i="0" u="none" strike="noStrike" dirty="0">
                        <a:solidFill>
                          <a:schemeClr val="bg2"/>
                        </a:solidFill>
                        <a:effectLst/>
                        <a:latin typeface="+mn-lt"/>
                      </a:endParaRPr>
                    </a:p>
                  </a:txBody>
                  <a:tcPr marL="9525" marR="9525" marT="9525" marB="0" anchor="ctr">
                    <a:lnL>
                      <a:noFill/>
                    </a:lnL>
                    <a:lnR>
                      <a:noFill/>
                    </a:lnR>
                    <a:lnT>
                      <a:noFill/>
                    </a:lnT>
                    <a:lnB>
                      <a:noFill/>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100" b="1" i="0" u="sng" strike="noStrike" dirty="0" smtClean="0">
                          <a:solidFill>
                            <a:schemeClr val="bg2"/>
                          </a:solidFill>
                          <a:effectLst/>
                          <a:latin typeface="+mn-lt"/>
                        </a:rPr>
                        <a:t>Yes</a:t>
                      </a:r>
                    </a:p>
                  </a:txBody>
                  <a:tcPr marL="9525" marR="9525" marT="9525" marB="0" anchor="ctr">
                    <a:lnL>
                      <a:noFill/>
                    </a:lnL>
                    <a:lnR>
                      <a:noFill/>
                    </a:lnR>
                    <a:lnT>
                      <a:noFill/>
                    </a:lnT>
                    <a:lnB>
                      <a:noFill/>
                    </a:lnB>
                  </a:tcPr>
                </a:tc>
              </a:tr>
              <a:tr h="237744">
                <a:tc>
                  <a:txBody>
                    <a:bodyPr/>
                    <a:lstStyle/>
                    <a:p>
                      <a:pPr algn="l" fontAlgn="b"/>
                      <a:r>
                        <a:rPr lang="en-US" sz="1100" b="0" i="0" u="none" strike="noStrike" dirty="0">
                          <a:solidFill>
                            <a:schemeClr val="bg2"/>
                          </a:solidFill>
                          <a:effectLst/>
                          <a:latin typeface="+mn-lt"/>
                        </a:rPr>
                        <a:t>MSCI Empowering Women Methodology</a:t>
                      </a:r>
                    </a:p>
                  </a:txBody>
                  <a:tcPr marL="9525" marR="9525" marT="9525" marB="0" anchor="ctr">
                    <a:lnL>
                      <a:noFill/>
                    </a:lnL>
                    <a:lnR w="12700" cap="flat" cmpd="sng" algn="ctr">
                      <a:solidFill>
                        <a:srgbClr val="FFC000"/>
                      </a:solidFill>
                      <a:prstDash val="sysDash"/>
                      <a:round/>
                      <a:headEnd type="none" w="med" len="med"/>
                      <a:tailEnd type="none" w="med" len="med"/>
                    </a:lnR>
                    <a:lnT>
                      <a:noFill/>
                    </a:lnT>
                    <a:lnB>
                      <a:noFill/>
                    </a:lnB>
                    <a:solidFill>
                      <a:srgbClr val="FFF2CC"/>
                    </a:solidFill>
                  </a:tcPr>
                </a:tc>
                <a:tc>
                  <a:txBody>
                    <a:bodyPr/>
                    <a:lstStyle/>
                    <a:p>
                      <a:pPr algn="ctr" rtl="0" fontAlgn="ctr"/>
                      <a:r>
                        <a:rPr lang="fr-CH" sz="1100" b="0" i="0" u="none" strike="noStrike" dirty="0" smtClean="0">
                          <a:solidFill>
                            <a:schemeClr val="bg2"/>
                          </a:solidFill>
                          <a:effectLst/>
                          <a:latin typeface="+mn-lt"/>
                        </a:rPr>
                        <a:t>No</a:t>
                      </a:r>
                      <a:endParaRPr lang="en-US" sz="1100" b="0" i="0" u="none" strike="noStrike" dirty="0">
                        <a:solidFill>
                          <a:schemeClr val="bg2"/>
                        </a:solidFill>
                        <a:effectLst/>
                        <a:latin typeface="+mn-lt"/>
                      </a:endParaRPr>
                    </a:p>
                  </a:txBody>
                  <a:tcPr marL="9525" marR="9525" marT="9525" marB="0" anchor="ctr">
                    <a:lnL w="12700" cap="flat" cmpd="sng" algn="ctr">
                      <a:solidFill>
                        <a:srgbClr val="FFC000"/>
                      </a:solidFill>
                      <a:prstDash val="sysDash"/>
                      <a:round/>
                      <a:headEnd type="none" w="med" len="med"/>
                      <a:tailEnd type="none" w="med" len="med"/>
                    </a:lnL>
                    <a:lnR>
                      <a:noFill/>
                    </a:lnR>
                    <a:lnT>
                      <a:noFill/>
                    </a:lnT>
                    <a:lnB>
                      <a:noFill/>
                    </a:lnB>
                    <a:solidFill>
                      <a:srgbClr val="FFF2CC"/>
                    </a:solidFill>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100" b="1" i="0" u="sng" strike="noStrike" dirty="0" smtClean="0">
                          <a:solidFill>
                            <a:schemeClr val="bg2"/>
                          </a:solidFill>
                          <a:effectLst/>
                          <a:latin typeface="+mn-lt"/>
                        </a:rPr>
                        <a:t>Yes</a:t>
                      </a:r>
                    </a:p>
                  </a:txBody>
                  <a:tcPr marL="9525" marR="9525" marT="9525" marB="0" anchor="ctr">
                    <a:lnL>
                      <a:noFill/>
                    </a:lnL>
                    <a:lnR>
                      <a:noFill/>
                    </a:lnR>
                    <a:lnT>
                      <a:noFill/>
                    </a:lnT>
                    <a:lnB>
                      <a:noFill/>
                    </a:lnB>
                    <a:solidFill>
                      <a:srgbClr val="FFF2CC"/>
                    </a:solidFill>
                  </a:tcPr>
                </a:tc>
                <a:tc>
                  <a:txBody>
                    <a:bodyPr/>
                    <a:lstStyle/>
                    <a:p>
                      <a:pPr algn="ctr" rtl="0" fontAlgn="ctr"/>
                      <a:r>
                        <a:rPr lang="fr-CH" sz="1100" b="0" i="0" u="none" strike="noStrike" dirty="0" smtClean="0">
                          <a:solidFill>
                            <a:schemeClr val="bg2"/>
                          </a:solidFill>
                          <a:effectLst/>
                          <a:latin typeface="+mn-lt"/>
                        </a:rPr>
                        <a:t>No</a:t>
                      </a:r>
                      <a:endParaRPr lang="en-US" sz="1100" b="0" i="0" u="none" strike="noStrike" dirty="0">
                        <a:solidFill>
                          <a:schemeClr val="bg2"/>
                        </a:solidFill>
                        <a:effectLst/>
                        <a:latin typeface="+mn-lt"/>
                      </a:endParaRPr>
                    </a:p>
                  </a:txBody>
                  <a:tcPr marL="9525" marR="9525" marT="9525" marB="0" anchor="ctr">
                    <a:lnL>
                      <a:noFill/>
                    </a:lnL>
                    <a:lnR>
                      <a:noFill/>
                    </a:lnR>
                    <a:lnT>
                      <a:noFill/>
                    </a:lnT>
                    <a:lnB>
                      <a:noFill/>
                    </a:lnB>
                    <a:solidFill>
                      <a:srgbClr val="FFF2CC"/>
                    </a:solidFill>
                  </a:tcPr>
                </a:tc>
                <a:tc>
                  <a:txBody>
                    <a:bodyPr/>
                    <a:lstStyle/>
                    <a:p>
                      <a:pPr algn="ctr" rtl="0" fontAlgn="ctr"/>
                      <a:r>
                        <a:rPr lang="fr-CH" sz="1100" b="0" i="0" u="none" strike="noStrike" dirty="0" smtClean="0">
                          <a:solidFill>
                            <a:schemeClr val="bg2"/>
                          </a:solidFill>
                          <a:effectLst/>
                          <a:latin typeface="+mn-lt"/>
                        </a:rPr>
                        <a:t>No</a:t>
                      </a:r>
                      <a:endParaRPr lang="en-US" sz="1100" b="0" i="0" u="none" strike="noStrike" dirty="0">
                        <a:solidFill>
                          <a:schemeClr val="bg2"/>
                        </a:solidFill>
                        <a:effectLst/>
                        <a:latin typeface="+mn-lt"/>
                      </a:endParaRPr>
                    </a:p>
                  </a:txBody>
                  <a:tcPr marL="9525" marR="9525" marT="9525" marB="0" anchor="ctr">
                    <a:lnL>
                      <a:noFill/>
                    </a:lnL>
                    <a:lnR>
                      <a:noFill/>
                    </a:lnR>
                    <a:lnT>
                      <a:noFill/>
                    </a:lnT>
                    <a:lnB>
                      <a:noFill/>
                    </a:lnB>
                    <a:solidFill>
                      <a:srgbClr val="FFF2CC"/>
                    </a:solidFill>
                  </a:tcPr>
                </a:tc>
              </a:tr>
              <a:tr h="237744">
                <a:tc>
                  <a:txBody>
                    <a:bodyPr/>
                    <a:lstStyle/>
                    <a:p>
                      <a:pPr algn="l" fontAlgn="b"/>
                      <a:r>
                        <a:rPr lang="en-US" sz="1100" b="0" i="0" u="none" strike="noStrike" dirty="0">
                          <a:solidFill>
                            <a:schemeClr val="bg2"/>
                          </a:solidFill>
                          <a:effectLst/>
                          <a:latin typeface="+mn-lt"/>
                        </a:rPr>
                        <a:t>MSCI </a:t>
                      </a:r>
                      <a:r>
                        <a:rPr lang="en-US" sz="1100" b="0" i="0" u="none" strike="noStrike" dirty="0" smtClean="0">
                          <a:solidFill>
                            <a:schemeClr val="bg2"/>
                          </a:solidFill>
                          <a:effectLst/>
                          <a:latin typeface="+mn-lt"/>
                        </a:rPr>
                        <a:t>Japan Human and Physical Investment</a:t>
                      </a:r>
                      <a:r>
                        <a:rPr lang="en-US" sz="1100" b="0" i="0" u="none" strike="noStrike" baseline="0" dirty="0" smtClean="0">
                          <a:solidFill>
                            <a:schemeClr val="bg2"/>
                          </a:solidFill>
                          <a:effectLst/>
                          <a:latin typeface="+mn-lt"/>
                        </a:rPr>
                        <a:t> </a:t>
                      </a:r>
                      <a:r>
                        <a:rPr lang="en-US" sz="1100" b="0" i="0" u="none" strike="noStrike" dirty="0" smtClean="0">
                          <a:solidFill>
                            <a:schemeClr val="bg2"/>
                          </a:solidFill>
                          <a:effectLst/>
                          <a:latin typeface="+mn-lt"/>
                        </a:rPr>
                        <a:t>Methodology</a:t>
                      </a:r>
                      <a:endParaRPr lang="en-US" sz="1100" b="0" i="0" u="none" strike="noStrike" dirty="0">
                        <a:solidFill>
                          <a:schemeClr val="bg2"/>
                        </a:solidFill>
                        <a:effectLst/>
                        <a:latin typeface="+mn-lt"/>
                      </a:endParaRPr>
                    </a:p>
                  </a:txBody>
                  <a:tcPr marL="9525" marR="9525" marT="9525" marB="0" anchor="ctr">
                    <a:lnL>
                      <a:noFill/>
                    </a:lnL>
                    <a:lnR w="12700" cap="flat" cmpd="sng" algn="ctr">
                      <a:solidFill>
                        <a:srgbClr val="FFC000"/>
                      </a:solidFill>
                      <a:prstDash val="sysDash"/>
                      <a:round/>
                      <a:headEnd type="none" w="med" len="med"/>
                      <a:tailEnd type="none" w="med" len="med"/>
                    </a:lnR>
                    <a:lnT>
                      <a:noFill/>
                    </a:lnT>
                    <a:lnB w="12700" cap="flat" cmpd="sng" algn="ctr">
                      <a:solidFill>
                        <a:schemeClr val="accent2"/>
                      </a:solidFill>
                      <a:prstDash val="solid"/>
                      <a:round/>
                      <a:headEnd type="none" w="med" len="med"/>
                      <a:tailEnd type="none" w="med" len="med"/>
                    </a:lnB>
                  </a:tcPr>
                </a:tc>
                <a:tc>
                  <a:txBody>
                    <a:bodyPr/>
                    <a:lstStyle/>
                    <a:p>
                      <a:pPr algn="ctr" rtl="0" fontAlgn="ctr"/>
                      <a:r>
                        <a:rPr lang="fr-CH" sz="1100" b="0" i="0" u="none" strike="noStrike" dirty="0" smtClean="0">
                          <a:solidFill>
                            <a:schemeClr val="bg2"/>
                          </a:solidFill>
                          <a:effectLst/>
                          <a:latin typeface="+mn-lt"/>
                        </a:rPr>
                        <a:t>No</a:t>
                      </a:r>
                      <a:endParaRPr lang="en-US" sz="1100" b="0" i="0" u="none" strike="noStrike" dirty="0">
                        <a:solidFill>
                          <a:schemeClr val="bg2"/>
                        </a:solidFill>
                        <a:effectLst/>
                        <a:latin typeface="+mn-lt"/>
                      </a:endParaRPr>
                    </a:p>
                  </a:txBody>
                  <a:tcPr marL="9525" marR="9525" marT="9525" marB="0" anchor="ctr">
                    <a:lnL w="12700" cap="flat" cmpd="sng" algn="ctr">
                      <a:solidFill>
                        <a:srgbClr val="FFC000"/>
                      </a:solidFill>
                      <a:prstDash val="sysDash"/>
                      <a:round/>
                      <a:headEnd type="none" w="med" len="med"/>
                      <a:tailEnd type="none" w="med" len="med"/>
                    </a:lnL>
                    <a:lnR>
                      <a:noFill/>
                    </a:lnR>
                    <a:lnT>
                      <a:noFill/>
                    </a:lnT>
                    <a:lnB w="12700" cap="flat" cmpd="sng" algn="ctr">
                      <a:solidFill>
                        <a:schemeClr val="accent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1100" b="1" i="0" u="sng" strike="noStrike" dirty="0" smtClean="0">
                          <a:solidFill>
                            <a:schemeClr val="bg2"/>
                          </a:solidFill>
                          <a:effectLst/>
                          <a:latin typeface="+mn-lt"/>
                        </a:rPr>
                        <a:t>Yes</a:t>
                      </a:r>
                    </a:p>
                  </a:txBody>
                  <a:tcPr marL="9525" marR="9525" marT="9525" marB="0" anchor="ctr">
                    <a:lnL>
                      <a:noFill/>
                    </a:lnL>
                    <a:lnR>
                      <a:noFill/>
                    </a:lnR>
                    <a:lnT>
                      <a:noFill/>
                    </a:lnT>
                    <a:lnB w="12700" cap="flat" cmpd="sng" algn="ctr">
                      <a:solidFill>
                        <a:schemeClr val="accent2"/>
                      </a:solidFill>
                      <a:prstDash val="solid"/>
                      <a:round/>
                      <a:headEnd type="none" w="med" len="med"/>
                      <a:tailEnd type="none" w="med" len="med"/>
                    </a:lnB>
                  </a:tcPr>
                </a:tc>
                <a:tc>
                  <a:txBody>
                    <a:bodyPr/>
                    <a:lstStyle/>
                    <a:p>
                      <a:pPr algn="ctr" rtl="0" fontAlgn="ctr"/>
                      <a:r>
                        <a:rPr lang="fr-CH" sz="1100" b="0" i="0" u="none" strike="noStrike" dirty="0" smtClean="0">
                          <a:solidFill>
                            <a:schemeClr val="bg2"/>
                          </a:solidFill>
                          <a:effectLst/>
                          <a:latin typeface="+mn-lt"/>
                        </a:rPr>
                        <a:t>No</a:t>
                      </a:r>
                      <a:endParaRPr lang="en-US" sz="1100" b="0" i="0" u="none" strike="noStrike" dirty="0">
                        <a:solidFill>
                          <a:schemeClr val="bg2"/>
                        </a:solidFill>
                        <a:effectLst/>
                        <a:latin typeface="+mn-lt"/>
                      </a:endParaRPr>
                    </a:p>
                  </a:txBody>
                  <a:tcPr marL="9525" marR="9525" marT="9525" marB="0" anchor="ctr">
                    <a:lnL>
                      <a:noFill/>
                    </a:lnL>
                    <a:lnR>
                      <a:noFill/>
                    </a:lnR>
                    <a:lnT>
                      <a:noFill/>
                    </a:lnT>
                    <a:lnB w="12700" cap="flat" cmpd="sng" algn="ctr">
                      <a:solidFill>
                        <a:schemeClr val="accent2"/>
                      </a:solidFill>
                      <a:prstDash val="solid"/>
                      <a:round/>
                      <a:headEnd type="none" w="med" len="med"/>
                      <a:tailEnd type="none" w="med" len="med"/>
                    </a:lnB>
                  </a:tcPr>
                </a:tc>
                <a:tc>
                  <a:txBody>
                    <a:bodyPr/>
                    <a:lstStyle/>
                    <a:p>
                      <a:pPr algn="ctr" rtl="0" fontAlgn="ctr"/>
                      <a:r>
                        <a:rPr lang="fr-CH" sz="1100" b="0" i="0" u="none" strike="noStrike" dirty="0" smtClean="0">
                          <a:solidFill>
                            <a:schemeClr val="bg2"/>
                          </a:solidFill>
                          <a:effectLst/>
                          <a:latin typeface="+mn-lt"/>
                        </a:rPr>
                        <a:t>No</a:t>
                      </a:r>
                      <a:endParaRPr lang="en-US" sz="1100" b="0" i="0" u="none" strike="noStrike" dirty="0">
                        <a:solidFill>
                          <a:schemeClr val="bg2"/>
                        </a:solidFill>
                        <a:effectLst/>
                        <a:latin typeface="+mn-lt"/>
                      </a:endParaRPr>
                    </a:p>
                  </a:txBody>
                  <a:tcPr marL="9525" marR="9525" marT="9525" marB="0" anchor="ctr">
                    <a:lnL>
                      <a:noFill/>
                    </a:lnL>
                    <a:lnR>
                      <a:noFill/>
                    </a:lnR>
                    <a:lnT>
                      <a:noFill/>
                    </a:lnT>
                    <a:lnB w="12700" cap="flat" cmpd="sng" algn="ctr">
                      <a:solidFill>
                        <a:schemeClr val="accent2"/>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679751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228790" y="228600"/>
            <a:ext cx="8686800" cy="777240"/>
          </a:xfrm>
        </p:spPr>
        <p:txBody>
          <a:bodyPr>
            <a:normAutofit/>
          </a:bodyPr>
          <a:lstStyle/>
          <a:p>
            <a:r>
              <a:rPr lang="en-US" dirty="0" smtClean="0"/>
              <a:t>MSCI FACTOR AND THEMATIC INDEXES</a:t>
            </a:r>
            <a:endParaRPr lang="en-US" sz="2800" dirty="0"/>
          </a:p>
        </p:txBody>
      </p:sp>
      <p:sp>
        <p:nvSpPr>
          <p:cNvPr id="3" name="Slide Number Placeholder 2"/>
          <p:cNvSpPr>
            <a:spLocks noGrp="1"/>
          </p:cNvSpPr>
          <p:nvPr>
            <p:ph type="sldNum" sz="quarter" idx="10"/>
          </p:nvPr>
        </p:nvSpPr>
        <p:spPr/>
        <p:txBody>
          <a:bodyPr/>
          <a:lstStyle/>
          <a:p>
            <a:fld id="{93AC2C76-E6AA-46CB-A2DE-F6E097F7C440}" type="slidenum">
              <a:rPr lang="en-GB" smtClean="0"/>
              <a:pPr/>
              <a:t>14</a:t>
            </a:fld>
            <a:endParaRPr lang="en-GB" dirty="0"/>
          </a:p>
        </p:txBody>
      </p:sp>
      <p:sp>
        <p:nvSpPr>
          <p:cNvPr id="12" name="Rectangle 11"/>
          <p:cNvSpPr/>
          <p:nvPr/>
        </p:nvSpPr>
        <p:spPr>
          <a:xfrm>
            <a:off x="145657" y="857550"/>
            <a:ext cx="8292391" cy="1274195"/>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285750" indent="-285750">
              <a:lnSpc>
                <a:spcPct val="120000"/>
              </a:lnSpc>
              <a:spcBef>
                <a:spcPts val="0"/>
              </a:spcBef>
              <a:spcAft>
                <a:spcPts val="0"/>
              </a:spcAft>
              <a:buFont typeface="Arial" panose="020B0604020202020204" pitchFamily="34" charset="0"/>
              <a:buChar char="•"/>
            </a:pPr>
            <a:r>
              <a:rPr lang="en-US" sz="1600" dirty="0" smtClean="0"/>
              <a:t>The following list of methodologies have sector dependencies and will reflect GICS 2018 structure changes starting from November 2018 SAIR</a:t>
            </a:r>
          </a:p>
          <a:p>
            <a:pPr marL="285750" indent="-285750">
              <a:lnSpc>
                <a:spcPct val="120000"/>
              </a:lnSpc>
              <a:spcBef>
                <a:spcPts val="0"/>
              </a:spcBef>
              <a:spcAft>
                <a:spcPts val="0"/>
              </a:spcAft>
              <a:buFont typeface="Arial" panose="020B0604020202020204" pitchFamily="34" charset="0"/>
              <a:buChar char="•"/>
            </a:pPr>
            <a:r>
              <a:rPr lang="en-US" sz="1600" dirty="0" smtClean="0"/>
              <a:t>These methodologies were reviewed and MSCI is not proposing any enhancements to the methodology or their implementation at November 2018 SAIR</a:t>
            </a:r>
          </a:p>
        </p:txBody>
      </p:sp>
      <p:graphicFrame>
        <p:nvGraphicFramePr>
          <p:cNvPr id="15" name="Table 14"/>
          <p:cNvGraphicFramePr>
            <a:graphicFrameLocks noGrp="1"/>
          </p:cNvGraphicFramePr>
          <p:nvPr>
            <p:extLst>
              <p:ext uri="{D42A27DB-BD31-4B8C-83A1-F6EECF244321}">
                <p14:modId xmlns:p14="http://schemas.microsoft.com/office/powerpoint/2010/main" val="2912402591"/>
              </p:ext>
            </p:extLst>
          </p:nvPr>
        </p:nvGraphicFramePr>
        <p:xfrm>
          <a:off x="431800" y="2098491"/>
          <a:ext cx="8038394" cy="4223661"/>
        </p:xfrm>
        <a:graphic>
          <a:graphicData uri="http://schemas.openxmlformats.org/drawingml/2006/table">
            <a:tbl>
              <a:tblPr/>
              <a:tblGrid>
                <a:gridCol w="3818288"/>
                <a:gridCol w="1005840"/>
                <a:gridCol w="1275545"/>
                <a:gridCol w="1080335"/>
                <a:gridCol w="858386"/>
              </a:tblGrid>
              <a:tr h="459381">
                <a:tc>
                  <a:txBody>
                    <a:bodyPr/>
                    <a:lstStyle/>
                    <a:p>
                      <a:pPr algn="l" fontAlgn="ctr"/>
                      <a:r>
                        <a:rPr lang="en-US" sz="1100" b="1" i="0" u="none" strike="noStrike" dirty="0">
                          <a:solidFill>
                            <a:srgbClr val="44546A"/>
                          </a:solidFill>
                          <a:effectLst/>
                          <a:latin typeface="Calibri" panose="020F0502020204030204" pitchFamily="34" charset="0"/>
                        </a:rPr>
                        <a:t>Methodology Name</a:t>
                      </a:r>
                    </a:p>
                  </a:txBody>
                  <a:tcPr marL="0" marR="0" marT="0" marB="0" anchor="ctr">
                    <a:lnL>
                      <a:noFill/>
                    </a:lnL>
                    <a:lnR w="12700" cap="flat" cmpd="sng" algn="ctr">
                      <a:solidFill>
                        <a:srgbClr val="FFC000"/>
                      </a:solidFill>
                      <a:prstDash val="sysDash"/>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fontAlgn="ctr"/>
                      <a:r>
                        <a:rPr lang="en-US" sz="1100" b="1" i="0" u="none" strike="noStrike" dirty="0">
                          <a:solidFill>
                            <a:srgbClr val="44546A"/>
                          </a:solidFill>
                          <a:effectLst/>
                          <a:latin typeface="Calibri" panose="020F0502020204030204" pitchFamily="34" charset="0"/>
                        </a:rPr>
                        <a:t>Sector Constraint in Optimization</a:t>
                      </a:r>
                    </a:p>
                  </a:txBody>
                  <a:tcPr marL="0" marR="0" marT="0" marB="0" anchor="ctr">
                    <a:lnL w="12700" cap="flat" cmpd="sng" algn="ctr">
                      <a:solidFill>
                        <a:srgbClr val="FFC000"/>
                      </a:solidFill>
                      <a:prstDash val="sysDash"/>
                      <a:round/>
                      <a:headEnd type="none" w="med" len="med"/>
                      <a:tailEnd type="none" w="med" len="med"/>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fontAlgn="ctr"/>
                      <a:r>
                        <a:rPr lang="en-US" sz="1100" b="1" i="0" u="none" strike="noStrike" dirty="0">
                          <a:solidFill>
                            <a:srgbClr val="44546A"/>
                          </a:solidFill>
                          <a:effectLst/>
                          <a:latin typeface="Calibri" panose="020F0502020204030204" pitchFamily="34" charset="0"/>
                        </a:rPr>
                        <a:t>Inclusion / Exclusion based on sector</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fontAlgn="ctr"/>
                      <a:r>
                        <a:rPr lang="en-US" sz="1100" b="1" i="0" u="none" strike="noStrike" dirty="0">
                          <a:solidFill>
                            <a:srgbClr val="44546A"/>
                          </a:solidFill>
                          <a:effectLst/>
                          <a:latin typeface="Calibri" panose="020F0502020204030204" pitchFamily="34" charset="0"/>
                        </a:rPr>
                        <a:t>Sector Specific Scores / Ranking</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fontAlgn="ctr"/>
                      <a:r>
                        <a:rPr lang="en-US" sz="1100" b="1" i="0" u="none" strike="noStrike" dirty="0">
                          <a:solidFill>
                            <a:srgbClr val="44546A"/>
                          </a:solidFill>
                          <a:effectLst/>
                          <a:latin typeface="Calibri" panose="020F0502020204030204" pitchFamily="34" charset="0"/>
                        </a:rPr>
                        <a:t>Cap on sector weights</a:t>
                      </a:r>
                    </a:p>
                  </a:txBody>
                  <a:tcPr marL="0" marR="0" marT="0"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r>
              <a:tr h="228600">
                <a:tc>
                  <a:txBody>
                    <a:bodyPr/>
                    <a:lstStyle/>
                    <a:p>
                      <a:pPr algn="l" fontAlgn="b"/>
                      <a:r>
                        <a:rPr lang="en-US" sz="1100" b="0" i="0" u="none" strike="noStrike" dirty="0">
                          <a:solidFill>
                            <a:srgbClr val="44546A"/>
                          </a:solidFill>
                          <a:effectLst/>
                          <a:latin typeface="Calibri" panose="020F0502020204030204" pitchFamily="34" charset="0"/>
                        </a:rPr>
                        <a:t>MSCI Agriculture &amp; Food Chain Indexes Methodology</a:t>
                      </a:r>
                    </a:p>
                  </a:txBody>
                  <a:tcPr marL="0" marR="0" marT="0" marB="0" anchor="ctr">
                    <a:lnL>
                      <a:noFill/>
                    </a:lnL>
                    <a:lnR w="12700" cap="flat" cmpd="sng" algn="ctr">
                      <a:solidFill>
                        <a:srgbClr val="FFC000"/>
                      </a:solidFill>
                      <a:prstDash val="sysDash"/>
                      <a:round/>
                      <a:headEnd type="none" w="med" len="med"/>
                      <a:tailEnd type="none" w="med" len="med"/>
                    </a:lnR>
                    <a:lnT w="12700" cap="flat" cmpd="sng" algn="ctr">
                      <a:solidFill>
                        <a:srgbClr val="FFC000"/>
                      </a:solidFill>
                      <a:prstDash val="solid"/>
                      <a:round/>
                      <a:headEnd type="none" w="med" len="med"/>
                      <a:tailEnd type="none" w="med" len="med"/>
                    </a:lnT>
                    <a:lnB>
                      <a:noFill/>
                    </a:lnB>
                    <a:solidFill>
                      <a:srgbClr val="FFF2CC"/>
                    </a:solidFill>
                  </a:tcPr>
                </a:tc>
                <a:tc>
                  <a:txBody>
                    <a:bodyPr/>
                    <a:lstStyle/>
                    <a:p>
                      <a:pPr algn="ctr" fontAlgn="b"/>
                      <a:r>
                        <a:rPr lang="en-US" sz="1100" b="0" i="0" u="none" strike="noStrike">
                          <a:solidFill>
                            <a:srgbClr val="44546A"/>
                          </a:solidFill>
                          <a:effectLst/>
                          <a:latin typeface="Calibri" panose="020F0502020204030204" pitchFamily="34" charset="0"/>
                        </a:rPr>
                        <a:t>No</a:t>
                      </a:r>
                    </a:p>
                  </a:txBody>
                  <a:tcPr marL="0" marR="0" marT="0" marB="0" anchor="ctr">
                    <a:lnL w="12700" cap="flat" cmpd="sng" algn="ctr">
                      <a:solidFill>
                        <a:srgbClr val="FFC000"/>
                      </a:solidFill>
                      <a:prstDash val="sysDash"/>
                      <a:round/>
                      <a:headEnd type="none" w="med" len="med"/>
                      <a:tailEnd type="none" w="med" len="med"/>
                    </a:lnL>
                    <a:lnR>
                      <a:noFill/>
                    </a:lnR>
                    <a:lnT w="12700" cap="flat" cmpd="sng" algn="ctr">
                      <a:solidFill>
                        <a:srgbClr val="FFC000"/>
                      </a:solidFill>
                      <a:prstDash val="solid"/>
                      <a:round/>
                      <a:headEnd type="none" w="med" len="med"/>
                      <a:tailEnd type="none" w="med" len="med"/>
                    </a:lnT>
                    <a:lnB>
                      <a:noFill/>
                    </a:lnB>
                    <a:solidFill>
                      <a:srgbClr val="FFF2CC"/>
                    </a:solidFill>
                  </a:tcPr>
                </a:tc>
                <a:tc>
                  <a:txBody>
                    <a:bodyPr/>
                    <a:lstStyle/>
                    <a:p>
                      <a:pPr algn="ctr" fontAlgn="b"/>
                      <a:r>
                        <a:rPr lang="en-US" sz="1100" b="1" i="0" u="sng" strike="noStrike" dirty="0">
                          <a:solidFill>
                            <a:srgbClr val="44546A"/>
                          </a:solidFill>
                          <a:effectLst/>
                          <a:latin typeface="Calibri" panose="020F0502020204030204" pitchFamily="34" charset="0"/>
                        </a:rPr>
                        <a:t>Yes</a:t>
                      </a:r>
                    </a:p>
                  </a:txBody>
                  <a:tcPr marL="0" marR="0" marT="0" marB="0" anchor="ctr">
                    <a:lnL>
                      <a:noFill/>
                    </a:lnL>
                    <a:lnR>
                      <a:noFill/>
                    </a:lnR>
                    <a:lnT w="12700" cap="flat" cmpd="sng" algn="ctr">
                      <a:solidFill>
                        <a:srgbClr val="FFC000"/>
                      </a:solidFill>
                      <a:prstDash val="solid"/>
                      <a:round/>
                      <a:headEnd type="none" w="med" len="med"/>
                      <a:tailEnd type="none" w="med" len="med"/>
                    </a:lnT>
                    <a:lnB>
                      <a:noFill/>
                    </a:lnB>
                    <a:solidFill>
                      <a:srgbClr val="FFF2CC"/>
                    </a:solidFill>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a:noFill/>
                    </a:lnL>
                    <a:lnR>
                      <a:noFill/>
                    </a:lnR>
                    <a:lnT w="12700" cap="flat" cmpd="sng" algn="ctr">
                      <a:solidFill>
                        <a:srgbClr val="FFC000"/>
                      </a:solidFill>
                      <a:prstDash val="solid"/>
                      <a:round/>
                      <a:headEnd type="none" w="med" len="med"/>
                      <a:tailEnd type="none" w="med" len="med"/>
                    </a:lnT>
                    <a:lnB>
                      <a:noFill/>
                    </a:lnB>
                    <a:solidFill>
                      <a:srgbClr val="FFF2CC"/>
                    </a:solidFill>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a:noFill/>
                    </a:lnL>
                    <a:lnR>
                      <a:noFill/>
                    </a:lnR>
                    <a:lnT w="12700" cap="flat" cmpd="sng" algn="ctr">
                      <a:solidFill>
                        <a:srgbClr val="FFC000"/>
                      </a:solidFill>
                      <a:prstDash val="solid"/>
                      <a:round/>
                      <a:headEnd type="none" w="med" len="med"/>
                      <a:tailEnd type="none" w="med" len="med"/>
                    </a:lnT>
                    <a:lnB>
                      <a:noFill/>
                    </a:lnB>
                    <a:solidFill>
                      <a:srgbClr val="FFF2CC"/>
                    </a:solidFill>
                  </a:tcPr>
                </a:tc>
              </a:tr>
              <a:tr h="228600">
                <a:tc>
                  <a:txBody>
                    <a:bodyPr/>
                    <a:lstStyle/>
                    <a:p>
                      <a:pPr algn="l" fontAlgn="b"/>
                      <a:r>
                        <a:rPr lang="en-US" sz="1100" b="0" i="0" u="none" strike="noStrike" dirty="0">
                          <a:solidFill>
                            <a:srgbClr val="44546A"/>
                          </a:solidFill>
                          <a:effectLst/>
                          <a:latin typeface="Calibri" panose="020F0502020204030204" pitchFamily="34" charset="0"/>
                        </a:rPr>
                        <a:t>MSCI Commodity Producers Indexes Methodology</a:t>
                      </a:r>
                    </a:p>
                  </a:txBody>
                  <a:tcPr marL="0" marR="0" marT="0" marB="0" anchor="ctr">
                    <a:lnL>
                      <a:noFill/>
                    </a:lnL>
                    <a:lnR w="12700" cap="flat" cmpd="sng" algn="ctr">
                      <a:solidFill>
                        <a:srgbClr val="FFC000"/>
                      </a:solidFill>
                      <a:prstDash val="sysDash"/>
                      <a:round/>
                      <a:headEnd type="none" w="med" len="med"/>
                      <a:tailEnd type="none" w="med" len="med"/>
                    </a:lnR>
                    <a:lnT>
                      <a:noFill/>
                    </a:lnT>
                    <a:lnB>
                      <a:noFill/>
                    </a:lnB>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w="12700" cap="flat" cmpd="sng" algn="ctr">
                      <a:solidFill>
                        <a:srgbClr val="FFC000"/>
                      </a:solidFill>
                      <a:prstDash val="sysDash"/>
                      <a:round/>
                      <a:headEnd type="none" w="med" len="med"/>
                      <a:tailEnd type="none" w="med" len="med"/>
                    </a:lnL>
                    <a:lnR>
                      <a:noFill/>
                    </a:lnR>
                    <a:lnT>
                      <a:noFill/>
                    </a:lnT>
                    <a:lnB>
                      <a:noFill/>
                    </a:lnB>
                  </a:tcPr>
                </a:tc>
                <a:tc>
                  <a:txBody>
                    <a:bodyPr/>
                    <a:lstStyle/>
                    <a:p>
                      <a:pPr algn="ctr" fontAlgn="b"/>
                      <a:r>
                        <a:rPr lang="en-US" sz="1100" b="1" i="0" u="sng" strike="noStrike" dirty="0">
                          <a:solidFill>
                            <a:srgbClr val="44546A"/>
                          </a:solidFill>
                          <a:effectLst/>
                          <a:latin typeface="Calibri" panose="020F0502020204030204" pitchFamily="34" charset="0"/>
                        </a:rPr>
                        <a:t>Yes</a:t>
                      </a:r>
                    </a:p>
                  </a:txBody>
                  <a:tcPr marL="0" marR="0" marT="0" marB="0" anchor="ctr">
                    <a:lnL>
                      <a:noFill/>
                    </a:lnL>
                    <a:lnR>
                      <a:noFill/>
                    </a:lnR>
                    <a:lnT>
                      <a:noFill/>
                    </a:lnT>
                    <a:lnB>
                      <a:noFill/>
                    </a:lnB>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a:noFill/>
                    </a:lnL>
                    <a:lnR>
                      <a:noFill/>
                    </a:lnR>
                    <a:lnT>
                      <a:noFill/>
                    </a:lnT>
                    <a:lnB>
                      <a:noFill/>
                    </a:lnB>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a:noFill/>
                    </a:lnL>
                    <a:lnR>
                      <a:noFill/>
                    </a:lnR>
                    <a:lnT>
                      <a:noFill/>
                    </a:lnT>
                    <a:lnB>
                      <a:noFill/>
                    </a:lnB>
                  </a:tcPr>
                </a:tc>
              </a:tr>
              <a:tr h="228600">
                <a:tc>
                  <a:txBody>
                    <a:bodyPr/>
                    <a:lstStyle/>
                    <a:p>
                      <a:pPr algn="l" fontAlgn="b"/>
                      <a:r>
                        <a:rPr lang="en-US" sz="1100" b="0" i="0" u="none" strike="noStrike" dirty="0">
                          <a:solidFill>
                            <a:srgbClr val="44546A"/>
                          </a:solidFill>
                          <a:effectLst/>
                          <a:latin typeface="Calibri" panose="020F0502020204030204" pitchFamily="34" charset="0"/>
                        </a:rPr>
                        <a:t>MSCI Infrastructure Indexes Methodology</a:t>
                      </a:r>
                    </a:p>
                  </a:txBody>
                  <a:tcPr marL="0" marR="0" marT="0" marB="0" anchor="ctr">
                    <a:lnL>
                      <a:noFill/>
                    </a:lnL>
                    <a:lnR w="12700" cap="flat" cmpd="sng" algn="ctr">
                      <a:solidFill>
                        <a:srgbClr val="FFC000"/>
                      </a:solidFill>
                      <a:prstDash val="sysDash"/>
                      <a:round/>
                      <a:headEnd type="none" w="med" len="med"/>
                      <a:tailEnd type="none" w="med" len="med"/>
                    </a:lnR>
                    <a:lnT>
                      <a:noFill/>
                    </a:lnT>
                    <a:lnB>
                      <a:noFill/>
                    </a:lnB>
                    <a:solidFill>
                      <a:srgbClr val="FFF2CC"/>
                    </a:solidFill>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w="12700" cap="flat" cmpd="sng" algn="ctr">
                      <a:solidFill>
                        <a:srgbClr val="FFC000"/>
                      </a:solidFill>
                      <a:prstDash val="sysDash"/>
                      <a:round/>
                      <a:headEnd type="none" w="med" len="med"/>
                      <a:tailEnd type="none" w="med" len="med"/>
                    </a:lnL>
                    <a:lnR>
                      <a:noFill/>
                    </a:lnR>
                    <a:lnT>
                      <a:noFill/>
                    </a:lnT>
                    <a:lnB>
                      <a:noFill/>
                    </a:lnB>
                    <a:solidFill>
                      <a:srgbClr val="FFF2CC"/>
                    </a:solidFill>
                  </a:tcPr>
                </a:tc>
                <a:tc>
                  <a:txBody>
                    <a:bodyPr/>
                    <a:lstStyle/>
                    <a:p>
                      <a:pPr algn="ctr" fontAlgn="b"/>
                      <a:r>
                        <a:rPr lang="en-US" sz="1100" b="1" i="0" u="sng" strike="noStrike" dirty="0">
                          <a:solidFill>
                            <a:srgbClr val="44546A"/>
                          </a:solidFill>
                          <a:effectLst/>
                          <a:latin typeface="Calibri" panose="020F0502020204030204" pitchFamily="34" charset="0"/>
                        </a:rPr>
                        <a:t>Yes</a:t>
                      </a:r>
                    </a:p>
                  </a:txBody>
                  <a:tcPr marL="0" marR="0" marT="0" marB="0" anchor="ctr">
                    <a:lnL>
                      <a:noFill/>
                    </a:lnL>
                    <a:lnR>
                      <a:noFill/>
                    </a:lnR>
                    <a:lnT>
                      <a:noFill/>
                    </a:lnT>
                    <a:lnB>
                      <a:noFill/>
                    </a:lnB>
                    <a:solidFill>
                      <a:srgbClr val="FFF2CC"/>
                    </a:solidFill>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a:noFill/>
                    </a:lnL>
                    <a:lnR>
                      <a:noFill/>
                    </a:lnR>
                    <a:lnT>
                      <a:noFill/>
                    </a:lnT>
                    <a:lnB>
                      <a:noFill/>
                    </a:lnB>
                    <a:solidFill>
                      <a:srgbClr val="FFF2CC"/>
                    </a:solidFill>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a:noFill/>
                    </a:lnL>
                    <a:lnR>
                      <a:noFill/>
                    </a:lnR>
                    <a:lnT>
                      <a:noFill/>
                    </a:lnT>
                    <a:lnB>
                      <a:noFill/>
                    </a:lnB>
                    <a:solidFill>
                      <a:srgbClr val="FFF2CC"/>
                    </a:solidFill>
                  </a:tcPr>
                </a:tc>
              </a:tr>
              <a:tr h="228600">
                <a:tc>
                  <a:txBody>
                    <a:bodyPr/>
                    <a:lstStyle/>
                    <a:p>
                      <a:pPr algn="l" fontAlgn="b"/>
                      <a:r>
                        <a:rPr lang="en-US" sz="1100" b="0" i="0" u="none" strike="noStrike" dirty="0">
                          <a:solidFill>
                            <a:srgbClr val="44546A"/>
                          </a:solidFill>
                          <a:effectLst/>
                          <a:latin typeface="Calibri" panose="020F0502020204030204" pitchFamily="34" charset="0"/>
                        </a:rPr>
                        <a:t>MSCI Dividend Masters Indexes Methodology</a:t>
                      </a:r>
                    </a:p>
                  </a:txBody>
                  <a:tcPr marL="0" marR="0" marT="0" marB="0" anchor="ctr">
                    <a:lnL>
                      <a:noFill/>
                    </a:lnL>
                    <a:lnR w="12700" cap="flat" cmpd="sng" algn="ctr">
                      <a:solidFill>
                        <a:srgbClr val="FFC000"/>
                      </a:solidFill>
                      <a:prstDash val="sysDash"/>
                      <a:round/>
                      <a:headEnd type="none" w="med" len="med"/>
                      <a:tailEnd type="none" w="med" len="med"/>
                    </a:lnR>
                    <a:lnT>
                      <a:noFill/>
                    </a:lnT>
                    <a:lnB>
                      <a:noFill/>
                    </a:lnB>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w="12700" cap="flat" cmpd="sng" algn="ctr">
                      <a:solidFill>
                        <a:srgbClr val="FFC000"/>
                      </a:solidFill>
                      <a:prstDash val="sysDash"/>
                      <a:round/>
                      <a:headEnd type="none" w="med" len="med"/>
                      <a:tailEnd type="none" w="med" len="med"/>
                    </a:lnL>
                    <a:lnR>
                      <a:noFill/>
                    </a:lnR>
                    <a:lnT>
                      <a:noFill/>
                    </a:lnT>
                    <a:lnB>
                      <a:noFill/>
                    </a:lnB>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a:noFill/>
                    </a:lnL>
                    <a:lnR>
                      <a:noFill/>
                    </a:lnR>
                    <a:lnT>
                      <a:noFill/>
                    </a:lnT>
                    <a:lnB>
                      <a:noFill/>
                    </a:lnB>
                  </a:tcPr>
                </a:tc>
                <a:tc>
                  <a:txBody>
                    <a:bodyPr/>
                    <a:lstStyle/>
                    <a:p>
                      <a:pPr algn="ctr" fontAlgn="b"/>
                      <a:r>
                        <a:rPr lang="en-US" sz="1100" b="0" i="0" u="none" strike="noStrike">
                          <a:solidFill>
                            <a:srgbClr val="44546A"/>
                          </a:solidFill>
                          <a:effectLst/>
                          <a:latin typeface="Calibri" panose="020F0502020204030204" pitchFamily="34" charset="0"/>
                        </a:rPr>
                        <a:t>No</a:t>
                      </a:r>
                    </a:p>
                  </a:txBody>
                  <a:tcPr marL="0" marR="0" marT="0" marB="0" anchor="ctr">
                    <a:lnL>
                      <a:noFill/>
                    </a:lnL>
                    <a:lnR>
                      <a:noFill/>
                    </a:lnR>
                    <a:lnT>
                      <a:noFill/>
                    </a:lnT>
                    <a:lnB>
                      <a:noFill/>
                    </a:lnB>
                  </a:tcPr>
                </a:tc>
                <a:tc>
                  <a:txBody>
                    <a:bodyPr/>
                    <a:lstStyle/>
                    <a:p>
                      <a:pPr algn="ctr" fontAlgn="b"/>
                      <a:r>
                        <a:rPr lang="en-US" sz="1100" b="1" i="0" u="sng" strike="noStrike" dirty="0">
                          <a:solidFill>
                            <a:srgbClr val="44546A"/>
                          </a:solidFill>
                          <a:effectLst/>
                          <a:latin typeface="Calibri" panose="020F0502020204030204" pitchFamily="34" charset="0"/>
                        </a:rPr>
                        <a:t>Yes</a:t>
                      </a:r>
                    </a:p>
                  </a:txBody>
                  <a:tcPr marL="0" marR="0" marT="0" marB="0" anchor="ctr">
                    <a:lnL>
                      <a:noFill/>
                    </a:lnL>
                    <a:lnR>
                      <a:noFill/>
                    </a:lnR>
                    <a:lnT>
                      <a:noFill/>
                    </a:lnT>
                    <a:lnB>
                      <a:noFill/>
                    </a:lnB>
                  </a:tcPr>
                </a:tc>
              </a:tr>
              <a:tr h="228600">
                <a:tc>
                  <a:txBody>
                    <a:bodyPr/>
                    <a:lstStyle/>
                    <a:p>
                      <a:pPr algn="l" fontAlgn="b"/>
                      <a:r>
                        <a:rPr lang="en-US" sz="1100" b="0" i="0" u="none" strike="noStrike" dirty="0">
                          <a:solidFill>
                            <a:srgbClr val="44546A"/>
                          </a:solidFill>
                          <a:effectLst/>
                          <a:latin typeface="Calibri" panose="020F0502020204030204" pitchFamily="34" charset="0"/>
                        </a:rPr>
                        <a:t>MSCI Enhanced Value Indexes Methodology</a:t>
                      </a:r>
                    </a:p>
                  </a:txBody>
                  <a:tcPr marL="0" marR="0" marT="0" marB="0" anchor="ctr">
                    <a:lnL>
                      <a:noFill/>
                    </a:lnL>
                    <a:lnR w="12700" cap="flat" cmpd="sng" algn="ctr">
                      <a:solidFill>
                        <a:srgbClr val="FFC000"/>
                      </a:solidFill>
                      <a:prstDash val="sysDash"/>
                      <a:round/>
                      <a:headEnd type="none" w="med" len="med"/>
                      <a:tailEnd type="none" w="med" len="med"/>
                    </a:lnR>
                    <a:lnT>
                      <a:noFill/>
                    </a:lnT>
                    <a:lnB>
                      <a:noFill/>
                    </a:lnB>
                    <a:solidFill>
                      <a:srgbClr val="FFF2CC"/>
                    </a:solidFill>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w="12700" cap="flat" cmpd="sng" algn="ctr">
                      <a:solidFill>
                        <a:srgbClr val="FFC000"/>
                      </a:solidFill>
                      <a:prstDash val="sysDash"/>
                      <a:round/>
                      <a:headEnd type="none" w="med" len="med"/>
                      <a:tailEnd type="none" w="med" len="med"/>
                    </a:lnL>
                    <a:lnR>
                      <a:noFill/>
                    </a:lnR>
                    <a:lnT>
                      <a:noFill/>
                    </a:lnT>
                    <a:lnB>
                      <a:noFill/>
                    </a:lnB>
                    <a:solidFill>
                      <a:srgbClr val="FFF2CC"/>
                    </a:solidFill>
                  </a:tcPr>
                </a:tc>
                <a:tc>
                  <a:txBody>
                    <a:bodyPr/>
                    <a:lstStyle/>
                    <a:p>
                      <a:pPr algn="ctr" fontAlgn="b"/>
                      <a:r>
                        <a:rPr lang="en-US" sz="1100" b="0" i="0" u="none" strike="noStrike" dirty="0" smtClean="0">
                          <a:solidFill>
                            <a:srgbClr val="44546A"/>
                          </a:solidFill>
                          <a:effectLst/>
                          <a:latin typeface="Calibri" panose="020F0502020204030204" pitchFamily="34" charset="0"/>
                        </a:rPr>
                        <a:t>No</a:t>
                      </a:r>
                      <a:endParaRPr lang="en-US" sz="1100" b="0" i="0" u="none" strike="noStrike" dirty="0">
                        <a:solidFill>
                          <a:srgbClr val="44546A"/>
                        </a:solidFill>
                        <a:effectLst/>
                        <a:latin typeface="Calibri" panose="020F0502020204030204" pitchFamily="34" charset="0"/>
                      </a:endParaRPr>
                    </a:p>
                  </a:txBody>
                  <a:tcPr marL="0" marR="0" marT="0" marB="0" anchor="ctr">
                    <a:lnL>
                      <a:noFill/>
                    </a:lnL>
                    <a:lnR>
                      <a:noFill/>
                    </a:lnR>
                    <a:lnT>
                      <a:noFill/>
                    </a:lnT>
                    <a:lnB>
                      <a:noFill/>
                    </a:lnB>
                    <a:solidFill>
                      <a:srgbClr val="FFF2CC"/>
                    </a:solidFill>
                  </a:tcPr>
                </a:tc>
                <a:tc>
                  <a:txBody>
                    <a:bodyPr/>
                    <a:lstStyle/>
                    <a:p>
                      <a:pPr algn="ctr" fontAlgn="b"/>
                      <a:r>
                        <a:rPr lang="en-US" sz="1100" b="1" i="0" u="sng" strike="noStrike" dirty="0">
                          <a:solidFill>
                            <a:srgbClr val="44546A"/>
                          </a:solidFill>
                          <a:effectLst/>
                          <a:latin typeface="Calibri" panose="020F0502020204030204" pitchFamily="34" charset="0"/>
                        </a:rPr>
                        <a:t>Yes</a:t>
                      </a:r>
                    </a:p>
                  </a:txBody>
                  <a:tcPr marL="0" marR="0" marT="0" marB="0" anchor="ctr">
                    <a:lnL>
                      <a:noFill/>
                    </a:lnL>
                    <a:lnR>
                      <a:noFill/>
                    </a:lnR>
                    <a:lnT>
                      <a:noFill/>
                    </a:lnT>
                    <a:lnB>
                      <a:noFill/>
                    </a:lnB>
                    <a:solidFill>
                      <a:srgbClr val="FFF2CC"/>
                    </a:solidFill>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a:noFill/>
                    </a:lnL>
                    <a:lnR>
                      <a:noFill/>
                    </a:lnR>
                    <a:lnT>
                      <a:noFill/>
                    </a:lnT>
                    <a:lnB>
                      <a:noFill/>
                    </a:lnB>
                    <a:solidFill>
                      <a:srgbClr val="FFF2CC"/>
                    </a:solidFill>
                  </a:tcPr>
                </a:tc>
              </a:tr>
              <a:tr h="228600">
                <a:tc>
                  <a:txBody>
                    <a:bodyPr/>
                    <a:lstStyle/>
                    <a:p>
                      <a:pPr algn="l" fontAlgn="b"/>
                      <a:r>
                        <a:rPr lang="en-US" sz="1100" b="0" i="0" u="none" strike="noStrike" dirty="0">
                          <a:solidFill>
                            <a:srgbClr val="44546A"/>
                          </a:solidFill>
                          <a:effectLst/>
                          <a:latin typeface="Calibri" panose="020F0502020204030204" pitchFamily="34" charset="0"/>
                        </a:rPr>
                        <a:t>MSCI High Dividend Yield Indexes Methodology</a:t>
                      </a:r>
                    </a:p>
                  </a:txBody>
                  <a:tcPr marL="0" marR="0" marT="0" marB="0" anchor="ctr">
                    <a:lnL>
                      <a:noFill/>
                    </a:lnL>
                    <a:lnR w="12700" cap="flat" cmpd="sng" algn="ctr">
                      <a:solidFill>
                        <a:srgbClr val="FFC000"/>
                      </a:solidFill>
                      <a:prstDash val="sysDash"/>
                      <a:round/>
                      <a:headEnd type="none" w="med" len="med"/>
                      <a:tailEnd type="none" w="med" len="med"/>
                    </a:lnR>
                    <a:lnT>
                      <a:noFill/>
                    </a:lnT>
                    <a:lnB>
                      <a:noFill/>
                    </a:lnB>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w="12700" cap="flat" cmpd="sng" algn="ctr">
                      <a:solidFill>
                        <a:srgbClr val="FFC000"/>
                      </a:solidFill>
                      <a:prstDash val="sysDash"/>
                      <a:round/>
                      <a:headEnd type="none" w="med" len="med"/>
                      <a:tailEnd type="none" w="med" len="med"/>
                    </a:lnL>
                    <a:lnR>
                      <a:noFill/>
                    </a:lnR>
                    <a:lnT>
                      <a:noFill/>
                    </a:lnT>
                    <a:lnB>
                      <a:noFill/>
                    </a:lnB>
                  </a:tcPr>
                </a:tc>
                <a:tc>
                  <a:txBody>
                    <a:bodyPr/>
                    <a:lstStyle/>
                    <a:p>
                      <a:pPr algn="ctr" fontAlgn="b"/>
                      <a:r>
                        <a:rPr lang="en-US" sz="1100" b="1" i="0" u="sng" strike="noStrike" dirty="0">
                          <a:solidFill>
                            <a:srgbClr val="44546A"/>
                          </a:solidFill>
                          <a:effectLst/>
                          <a:latin typeface="Calibri" panose="020F0502020204030204" pitchFamily="34" charset="0"/>
                        </a:rPr>
                        <a:t>Yes</a:t>
                      </a:r>
                    </a:p>
                  </a:txBody>
                  <a:tcPr marL="0" marR="0" marT="0" marB="0" anchor="ctr">
                    <a:lnL>
                      <a:noFill/>
                    </a:lnL>
                    <a:lnR>
                      <a:noFill/>
                    </a:lnR>
                    <a:lnT>
                      <a:noFill/>
                    </a:lnT>
                    <a:lnB>
                      <a:noFill/>
                    </a:lnB>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a:noFill/>
                    </a:lnL>
                    <a:lnR>
                      <a:noFill/>
                    </a:lnR>
                    <a:lnT>
                      <a:noFill/>
                    </a:lnT>
                    <a:lnB>
                      <a:noFill/>
                    </a:lnB>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a:noFill/>
                    </a:lnL>
                    <a:lnR>
                      <a:noFill/>
                    </a:lnR>
                    <a:lnT>
                      <a:noFill/>
                    </a:lnT>
                    <a:lnB>
                      <a:noFill/>
                    </a:lnB>
                  </a:tcPr>
                </a:tc>
              </a:tr>
              <a:tr h="228600">
                <a:tc>
                  <a:txBody>
                    <a:bodyPr/>
                    <a:lstStyle/>
                    <a:p>
                      <a:pPr algn="l" fontAlgn="b"/>
                      <a:r>
                        <a:rPr lang="en-US" sz="1100" b="0" i="0" u="none" strike="noStrike" dirty="0">
                          <a:solidFill>
                            <a:srgbClr val="44546A"/>
                          </a:solidFill>
                          <a:effectLst/>
                          <a:latin typeface="Calibri" panose="020F0502020204030204" pitchFamily="34" charset="0"/>
                        </a:rPr>
                        <a:t>MSCI Prime Value Indexes Methodology</a:t>
                      </a:r>
                    </a:p>
                  </a:txBody>
                  <a:tcPr marL="0" marR="0" marT="0" marB="0" anchor="ctr">
                    <a:lnL>
                      <a:noFill/>
                    </a:lnL>
                    <a:lnR w="12700" cap="flat" cmpd="sng" algn="ctr">
                      <a:solidFill>
                        <a:srgbClr val="FFC000"/>
                      </a:solidFill>
                      <a:prstDash val="sysDash"/>
                      <a:round/>
                      <a:headEnd type="none" w="med" len="med"/>
                      <a:tailEnd type="none" w="med" len="med"/>
                    </a:lnR>
                    <a:lnT>
                      <a:noFill/>
                    </a:lnT>
                    <a:lnB>
                      <a:noFill/>
                    </a:lnB>
                    <a:solidFill>
                      <a:srgbClr val="FFF2CC"/>
                    </a:solidFill>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w="12700" cap="flat" cmpd="sng" algn="ctr">
                      <a:solidFill>
                        <a:srgbClr val="FFC000"/>
                      </a:solidFill>
                      <a:prstDash val="sysDash"/>
                      <a:round/>
                      <a:headEnd type="none" w="med" len="med"/>
                      <a:tailEnd type="none" w="med" len="med"/>
                    </a:lnL>
                    <a:lnR>
                      <a:noFill/>
                    </a:lnR>
                    <a:lnT>
                      <a:noFill/>
                    </a:lnT>
                    <a:lnB>
                      <a:noFill/>
                    </a:lnB>
                    <a:solidFill>
                      <a:srgbClr val="FFF2CC"/>
                    </a:solidFill>
                  </a:tcPr>
                </a:tc>
                <a:tc>
                  <a:txBody>
                    <a:bodyPr/>
                    <a:lstStyle/>
                    <a:p>
                      <a:pPr algn="ctr" fontAlgn="b"/>
                      <a:r>
                        <a:rPr lang="en-US" sz="1100" b="1" i="0" u="sng" strike="noStrike" dirty="0">
                          <a:solidFill>
                            <a:srgbClr val="44546A"/>
                          </a:solidFill>
                          <a:effectLst/>
                          <a:latin typeface="Calibri" panose="020F0502020204030204" pitchFamily="34" charset="0"/>
                        </a:rPr>
                        <a:t>Yes</a:t>
                      </a:r>
                    </a:p>
                  </a:txBody>
                  <a:tcPr marL="0" marR="0" marT="0" marB="0" anchor="ctr">
                    <a:lnL>
                      <a:noFill/>
                    </a:lnL>
                    <a:lnR>
                      <a:noFill/>
                    </a:lnR>
                    <a:lnT>
                      <a:noFill/>
                    </a:lnT>
                    <a:lnB>
                      <a:noFill/>
                    </a:lnB>
                    <a:solidFill>
                      <a:srgbClr val="FFF2CC"/>
                    </a:solidFill>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a:noFill/>
                    </a:lnL>
                    <a:lnR>
                      <a:noFill/>
                    </a:lnR>
                    <a:lnT>
                      <a:noFill/>
                    </a:lnT>
                    <a:lnB>
                      <a:noFill/>
                    </a:lnB>
                    <a:solidFill>
                      <a:srgbClr val="FFF2CC"/>
                    </a:solidFill>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a:noFill/>
                    </a:lnL>
                    <a:lnR>
                      <a:noFill/>
                    </a:lnR>
                    <a:lnT>
                      <a:noFill/>
                    </a:lnT>
                    <a:lnB>
                      <a:noFill/>
                    </a:lnB>
                    <a:solidFill>
                      <a:srgbClr val="FFF2CC"/>
                    </a:solidFill>
                  </a:tcPr>
                </a:tc>
              </a:tr>
              <a:tr h="228600">
                <a:tc>
                  <a:txBody>
                    <a:bodyPr/>
                    <a:lstStyle/>
                    <a:p>
                      <a:pPr algn="l" fontAlgn="b"/>
                      <a:r>
                        <a:rPr lang="en-US" sz="1100" b="0" i="0" u="none" strike="noStrike" dirty="0">
                          <a:solidFill>
                            <a:srgbClr val="44546A"/>
                          </a:solidFill>
                          <a:effectLst/>
                          <a:latin typeface="Calibri" panose="020F0502020204030204" pitchFamily="34" charset="0"/>
                        </a:rPr>
                        <a:t>MSCI Quality Indexes </a:t>
                      </a:r>
                      <a:r>
                        <a:rPr lang="en-US" sz="1100" b="0" i="0" u="none" strike="noStrike" dirty="0" smtClean="0">
                          <a:solidFill>
                            <a:srgbClr val="44546A"/>
                          </a:solidFill>
                          <a:effectLst/>
                          <a:latin typeface="Calibri" panose="020F0502020204030204" pitchFamily="34" charset="0"/>
                        </a:rPr>
                        <a:t>Methodology (Sector</a:t>
                      </a:r>
                      <a:r>
                        <a:rPr lang="en-US" sz="1100" b="0" i="0" u="none" strike="noStrike" baseline="0" dirty="0" smtClean="0">
                          <a:solidFill>
                            <a:srgbClr val="44546A"/>
                          </a:solidFill>
                          <a:effectLst/>
                          <a:latin typeface="Calibri" panose="020F0502020204030204" pitchFamily="34" charset="0"/>
                        </a:rPr>
                        <a:t> Neutral Quality</a:t>
                      </a:r>
                      <a:r>
                        <a:rPr lang="en-US" sz="1100" b="0" i="0" u="none" strike="noStrike" dirty="0" smtClean="0">
                          <a:solidFill>
                            <a:srgbClr val="44546A"/>
                          </a:solidFill>
                          <a:effectLst/>
                          <a:latin typeface="Calibri" panose="020F0502020204030204" pitchFamily="34" charset="0"/>
                        </a:rPr>
                        <a:t>)</a:t>
                      </a:r>
                      <a:endParaRPr lang="en-US" sz="1100" b="0" i="0" u="none" strike="noStrike" dirty="0">
                        <a:solidFill>
                          <a:srgbClr val="44546A"/>
                        </a:solidFill>
                        <a:effectLst/>
                        <a:latin typeface="Calibri" panose="020F0502020204030204" pitchFamily="34" charset="0"/>
                      </a:endParaRPr>
                    </a:p>
                  </a:txBody>
                  <a:tcPr marL="0" marR="0" marT="0" marB="0" anchor="ctr">
                    <a:lnL>
                      <a:noFill/>
                    </a:lnL>
                    <a:lnR w="12700" cap="flat" cmpd="sng" algn="ctr">
                      <a:solidFill>
                        <a:srgbClr val="FFC000"/>
                      </a:solidFill>
                      <a:prstDash val="sysDash"/>
                      <a:round/>
                      <a:headEnd type="none" w="med" len="med"/>
                      <a:tailEnd type="none" w="med" len="med"/>
                    </a:lnR>
                    <a:lnT>
                      <a:noFill/>
                    </a:lnT>
                    <a:lnB>
                      <a:noFill/>
                    </a:lnB>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w="12700" cap="flat" cmpd="sng" algn="ctr">
                      <a:solidFill>
                        <a:srgbClr val="FFC000"/>
                      </a:solidFill>
                      <a:prstDash val="sysDash"/>
                      <a:round/>
                      <a:headEnd type="none" w="med" len="med"/>
                      <a:tailEnd type="none" w="med" len="med"/>
                    </a:lnL>
                    <a:lnR>
                      <a:noFill/>
                    </a:lnR>
                    <a:lnT>
                      <a:noFill/>
                    </a:lnT>
                    <a:lnB>
                      <a:noFill/>
                    </a:lnB>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a:noFill/>
                    </a:lnL>
                    <a:lnR>
                      <a:noFill/>
                    </a:lnR>
                    <a:lnT>
                      <a:noFill/>
                    </a:lnT>
                    <a:lnB>
                      <a:noFill/>
                    </a:lnB>
                  </a:tcPr>
                </a:tc>
                <a:tc>
                  <a:txBody>
                    <a:bodyPr/>
                    <a:lstStyle/>
                    <a:p>
                      <a:pPr algn="ctr" fontAlgn="b"/>
                      <a:r>
                        <a:rPr lang="en-US" sz="1100" b="1" i="0" u="sng" strike="noStrike" dirty="0">
                          <a:solidFill>
                            <a:srgbClr val="44546A"/>
                          </a:solidFill>
                          <a:effectLst/>
                          <a:latin typeface="Calibri" panose="020F0502020204030204" pitchFamily="34" charset="0"/>
                        </a:rPr>
                        <a:t>Yes</a:t>
                      </a:r>
                    </a:p>
                  </a:txBody>
                  <a:tcPr marL="0" marR="0" marT="0" marB="0" anchor="ctr">
                    <a:lnL>
                      <a:noFill/>
                    </a:lnL>
                    <a:lnR>
                      <a:noFill/>
                    </a:lnR>
                    <a:lnT>
                      <a:noFill/>
                    </a:lnT>
                    <a:lnB>
                      <a:noFill/>
                    </a:lnB>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a:noFill/>
                    </a:lnL>
                    <a:lnR>
                      <a:noFill/>
                    </a:lnR>
                    <a:lnT>
                      <a:noFill/>
                    </a:lnT>
                    <a:lnB>
                      <a:noFill/>
                    </a:lnB>
                  </a:tcPr>
                </a:tc>
              </a:tr>
              <a:tr h="228600">
                <a:tc>
                  <a:txBody>
                    <a:bodyPr/>
                    <a:lstStyle/>
                    <a:p>
                      <a:pPr algn="l" fontAlgn="b"/>
                      <a:r>
                        <a:rPr lang="en-US" sz="1100" b="0" i="0" u="none" strike="noStrike" dirty="0">
                          <a:solidFill>
                            <a:srgbClr val="44546A"/>
                          </a:solidFill>
                          <a:effectLst/>
                          <a:latin typeface="Calibri" panose="020F0502020204030204" pitchFamily="34" charset="0"/>
                        </a:rPr>
                        <a:t>MSCI ACWI Emerging Market Consumer Growth Indexes Methodology</a:t>
                      </a:r>
                    </a:p>
                  </a:txBody>
                  <a:tcPr marL="0" marR="0" marT="0" marB="0" anchor="ctr">
                    <a:lnL>
                      <a:noFill/>
                    </a:lnL>
                    <a:lnR w="12700" cap="flat" cmpd="sng" algn="ctr">
                      <a:solidFill>
                        <a:srgbClr val="FFC000"/>
                      </a:solidFill>
                      <a:prstDash val="sysDash"/>
                      <a:round/>
                      <a:headEnd type="none" w="med" len="med"/>
                      <a:tailEnd type="none" w="med" len="med"/>
                    </a:lnR>
                    <a:lnT>
                      <a:noFill/>
                    </a:lnT>
                    <a:lnB>
                      <a:noFill/>
                    </a:lnB>
                    <a:solidFill>
                      <a:srgbClr val="FFF2CC"/>
                    </a:solidFill>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w="12700" cap="flat" cmpd="sng" algn="ctr">
                      <a:solidFill>
                        <a:srgbClr val="FFC000"/>
                      </a:solidFill>
                      <a:prstDash val="sysDash"/>
                      <a:round/>
                      <a:headEnd type="none" w="med" len="med"/>
                      <a:tailEnd type="none" w="med" len="med"/>
                    </a:lnL>
                    <a:lnR>
                      <a:noFill/>
                    </a:lnR>
                    <a:lnT>
                      <a:noFill/>
                    </a:lnT>
                    <a:lnB>
                      <a:noFill/>
                    </a:lnB>
                    <a:solidFill>
                      <a:srgbClr val="FFF2CC"/>
                    </a:solidFill>
                  </a:tcPr>
                </a:tc>
                <a:tc>
                  <a:txBody>
                    <a:bodyPr/>
                    <a:lstStyle/>
                    <a:p>
                      <a:pPr algn="ctr" fontAlgn="b"/>
                      <a:r>
                        <a:rPr lang="en-US" sz="1100" b="1" i="0" u="sng" strike="noStrike" dirty="0">
                          <a:solidFill>
                            <a:srgbClr val="44546A"/>
                          </a:solidFill>
                          <a:effectLst/>
                          <a:latin typeface="Calibri" panose="020F0502020204030204" pitchFamily="34" charset="0"/>
                        </a:rPr>
                        <a:t>Yes</a:t>
                      </a:r>
                    </a:p>
                  </a:txBody>
                  <a:tcPr marL="0" marR="0" marT="0" marB="0" anchor="ctr">
                    <a:lnL>
                      <a:noFill/>
                    </a:lnL>
                    <a:lnR>
                      <a:noFill/>
                    </a:lnR>
                    <a:lnT>
                      <a:noFill/>
                    </a:lnT>
                    <a:lnB>
                      <a:noFill/>
                    </a:lnB>
                    <a:solidFill>
                      <a:srgbClr val="FFF2CC"/>
                    </a:solidFill>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a:noFill/>
                    </a:lnL>
                    <a:lnR>
                      <a:noFill/>
                    </a:lnR>
                    <a:lnT>
                      <a:noFill/>
                    </a:lnT>
                    <a:lnB>
                      <a:noFill/>
                    </a:lnB>
                    <a:solidFill>
                      <a:srgbClr val="FFF2CC"/>
                    </a:solidFill>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a:noFill/>
                    </a:lnL>
                    <a:lnR>
                      <a:noFill/>
                    </a:lnR>
                    <a:lnT>
                      <a:noFill/>
                    </a:lnT>
                    <a:lnB>
                      <a:noFill/>
                    </a:lnB>
                    <a:solidFill>
                      <a:srgbClr val="FFF2CC"/>
                    </a:solidFill>
                  </a:tcPr>
                </a:tc>
              </a:tr>
              <a:tr h="228600">
                <a:tc>
                  <a:txBody>
                    <a:bodyPr/>
                    <a:lstStyle/>
                    <a:p>
                      <a:pPr algn="l" fontAlgn="b"/>
                      <a:r>
                        <a:rPr lang="en-US" sz="1100" b="0" i="0" u="none" strike="noStrike" dirty="0">
                          <a:solidFill>
                            <a:srgbClr val="44546A"/>
                          </a:solidFill>
                          <a:effectLst/>
                          <a:latin typeface="Calibri" panose="020F0502020204030204" pitchFamily="34" charset="0"/>
                        </a:rPr>
                        <a:t>MSCI Barra Factor Indexes Methodology</a:t>
                      </a:r>
                    </a:p>
                  </a:txBody>
                  <a:tcPr marL="0" marR="0" marT="0" marB="0" anchor="ctr">
                    <a:lnL>
                      <a:noFill/>
                    </a:lnL>
                    <a:lnR w="12700" cap="flat" cmpd="sng" algn="ctr">
                      <a:solidFill>
                        <a:srgbClr val="FFC000"/>
                      </a:solidFill>
                      <a:prstDash val="sysDash"/>
                      <a:round/>
                      <a:headEnd type="none" w="med" len="med"/>
                      <a:tailEnd type="none" w="med" len="med"/>
                    </a:lnR>
                    <a:lnT>
                      <a:noFill/>
                    </a:lnT>
                    <a:lnB>
                      <a:noFill/>
                    </a:lnB>
                  </a:tcPr>
                </a:tc>
                <a:tc>
                  <a:txBody>
                    <a:bodyPr/>
                    <a:lstStyle/>
                    <a:p>
                      <a:pPr algn="ctr" fontAlgn="b"/>
                      <a:r>
                        <a:rPr lang="en-US" sz="1100" b="1" i="0" u="sng" strike="noStrike" dirty="0">
                          <a:solidFill>
                            <a:srgbClr val="44546A"/>
                          </a:solidFill>
                          <a:effectLst/>
                          <a:latin typeface="Calibri" panose="020F0502020204030204" pitchFamily="34" charset="0"/>
                        </a:rPr>
                        <a:t>Yes</a:t>
                      </a:r>
                    </a:p>
                  </a:txBody>
                  <a:tcPr marL="0" marR="0" marT="0" marB="0" anchor="ctr">
                    <a:lnL w="12700" cap="flat" cmpd="sng" algn="ctr">
                      <a:solidFill>
                        <a:srgbClr val="FFC000"/>
                      </a:solidFill>
                      <a:prstDash val="sysDash"/>
                      <a:round/>
                      <a:headEnd type="none" w="med" len="med"/>
                      <a:tailEnd type="none" w="med" len="med"/>
                    </a:lnL>
                    <a:lnR>
                      <a:noFill/>
                    </a:lnR>
                    <a:lnT>
                      <a:noFill/>
                    </a:lnT>
                    <a:lnB>
                      <a:noFill/>
                    </a:lnB>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a:noFill/>
                    </a:lnL>
                    <a:lnR>
                      <a:noFill/>
                    </a:lnR>
                    <a:lnT>
                      <a:noFill/>
                    </a:lnT>
                    <a:lnB>
                      <a:noFill/>
                    </a:lnB>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a:noFill/>
                    </a:lnL>
                    <a:lnR>
                      <a:noFill/>
                    </a:lnR>
                    <a:lnT>
                      <a:noFill/>
                    </a:lnT>
                    <a:lnB>
                      <a:noFill/>
                    </a:lnB>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a:noFill/>
                    </a:lnL>
                    <a:lnR>
                      <a:noFill/>
                    </a:lnR>
                    <a:lnT>
                      <a:noFill/>
                    </a:lnT>
                    <a:lnB>
                      <a:noFill/>
                    </a:lnB>
                  </a:tcPr>
                </a:tc>
              </a:tr>
              <a:tr h="228600">
                <a:tc>
                  <a:txBody>
                    <a:bodyPr/>
                    <a:lstStyle/>
                    <a:p>
                      <a:pPr algn="l" fontAlgn="b"/>
                      <a:r>
                        <a:rPr lang="en-US" sz="1100" b="0" i="0" u="none" strike="noStrike" dirty="0">
                          <a:solidFill>
                            <a:srgbClr val="44546A"/>
                          </a:solidFill>
                          <a:effectLst/>
                          <a:latin typeface="Calibri" panose="020F0502020204030204" pitchFamily="34" charset="0"/>
                        </a:rPr>
                        <a:t>MSCI Equal Weighted Indexes Methodology</a:t>
                      </a:r>
                    </a:p>
                  </a:txBody>
                  <a:tcPr marL="0" marR="0" marT="0" marB="0" anchor="ctr">
                    <a:lnL>
                      <a:noFill/>
                    </a:lnL>
                    <a:lnR w="12700" cap="flat" cmpd="sng" algn="ctr">
                      <a:solidFill>
                        <a:srgbClr val="FFC000"/>
                      </a:solidFill>
                      <a:prstDash val="sysDash"/>
                      <a:round/>
                      <a:headEnd type="none" w="med" len="med"/>
                      <a:tailEnd type="none" w="med" len="med"/>
                    </a:lnR>
                    <a:lnT>
                      <a:noFill/>
                    </a:lnT>
                    <a:lnB>
                      <a:noFill/>
                    </a:lnB>
                    <a:solidFill>
                      <a:srgbClr val="FFF2CC"/>
                    </a:solidFill>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w="12700" cap="flat" cmpd="sng" algn="ctr">
                      <a:solidFill>
                        <a:srgbClr val="FFC000"/>
                      </a:solidFill>
                      <a:prstDash val="sysDash"/>
                      <a:round/>
                      <a:headEnd type="none" w="med" len="med"/>
                      <a:tailEnd type="none" w="med" len="med"/>
                    </a:lnL>
                    <a:lnR>
                      <a:noFill/>
                    </a:lnR>
                    <a:lnT>
                      <a:noFill/>
                    </a:lnT>
                    <a:lnB>
                      <a:noFill/>
                    </a:lnB>
                    <a:solidFill>
                      <a:srgbClr val="FFF2CC"/>
                    </a:solidFill>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a:noFill/>
                    </a:lnL>
                    <a:lnR>
                      <a:noFill/>
                    </a:lnR>
                    <a:lnT>
                      <a:noFill/>
                    </a:lnT>
                    <a:lnB>
                      <a:noFill/>
                    </a:lnB>
                    <a:solidFill>
                      <a:srgbClr val="FFF2CC"/>
                    </a:solidFill>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a:noFill/>
                    </a:lnL>
                    <a:lnR>
                      <a:noFill/>
                    </a:lnR>
                    <a:lnT>
                      <a:noFill/>
                    </a:lnT>
                    <a:lnB>
                      <a:noFill/>
                    </a:lnB>
                    <a:solidFill>
                      <a:srgbClr val="FFF2CC"/>
                    </a:solidFill>
                  </a:tcPr>
                </a:tc>
                <a:tc>
                  <a:txBody>
                    <a:bodyPr/>
                    <a:lstStyle/>
                    <a:p>
                      <a:pPr algn="ctr" fontAlgn="b"/>
                      <a:r>
                        <a:rPr lang="en-US" sz="1100" b="1" i="0" u="sng" strike="noStrike" dirty="0">
                          <a:solidFill>
                            <a:srgbClr val="44546A"/>
                          </a:solidFill>
                          <a:effectLst/>
                          <a:latin typeface="Calibri" panose="020F0502020204030204" pitchFamily="34" charset="0"/>
                        </a:rPr>
                        <a:t>Yes</a:t>
                      </a:r>
                    </a:p>
                  </a:txBody>
                  <a:tcPr marL="0" marR="0" marT="0" marB="0" anchor="ctr">
                    <a:lnL>
                      <a:noFill/>
                    </a:lnL>
                    <a:lnR>
                      <a:noFill/>
                    </a:lnR>
                    <a:lnT>
                      <a:noFill/>
                    </a:lnT>
                    <a:lnB>
                      <a:noFill/>
                    </a:lnB>
                    <a:solidFill>
                      <a:srgbClr val="FFF2CC"/>
                    </a:solidFill>
                  </a:tcPr>
                </a:tc>
              </a:tr>
              <a:tr h="228600">
                <a:tc>
                  <a:txBody>
                    <a:bodyPr/>
                    <a:lstStyle/>
                    <a:p>
                      <a:pPr algn="l" fontAlgn="b"/>
                      <a:r>
                        <a:rPr lang="en-US" sz="1100" b="0" i="0" u="none" strike="noStrike" dirty="0">
                          <a:solidFill>
                            <a:srgbClr val="44546A"/>
                          </a:solidFill>
                          <a:effectLst/>
                          <a:latin typeface="Calibri" panose="020F0502020204030204" pitchFamily="34" charset="0"/>
                        </a:rPr>
                        <a:t>MSCI Market Neutral Barra Factor Indexes Methodology</a:t>
                      </a:r>
                    </a:p>
                  </a:txBody>
                  <a:tcPr marL="0" marR="0" marT="0" marB="0" anchor="ctr">
                    <a:lnL>
                      <a:noFill/>
                    </a:lnL>
                    <a:lnR w="12700" cap="flat" cmpd="sng" algn="ctr">
                      <a:solidFill>
                        <a:srgbClr val="FFC000"/>
                      </a:solidFill>
                      <a:prstDash val="sysDash"/>
                      <a:round/>
                      <a:headEnd type="none" w="med" len="med"/>
                      <a:tailEnd type="none" w="med" len="med"/>
                    </a:lnR>
                    <a:lnT>
                      <a:noFill/>
                    </a:lnT>
                    <a:lnB>
                      <a:noFill/>
                    </a:lnB>
                  </a:tcPr>
                </a:tc>
                <a:tc>
                  <a:txBody>
                    <a:bodyPr/>
                    <a:lstStyle/>
                    <a:p>
                      <a:pPr algn="ctr" fontAlgn="b"/>
                      <a:r>
                        <a:rPr lang="en-US" sz="1100" b="1" i="0" u="sng" strike="noStrike" dirty="0">
                          <a:solidFill>
                            <a:srgbClr val="44546A"/>
                          </a:solidFill>
                          <a:effectLst/>
                          <a:latin typeface="Calibri" panose="020F0502020204030204" pitchFamily="34" charset="0"/>
                        </a:rPr>
                        <a:t>Yes</a:t>
                      </a:r>
                    </a:p>
                  </a:txBody>
                  <a:tcPr marL="0" marR="0" marT="0" marB="0" anchor="ctr">
                    <a:lnL w="12700" cap="flat" cmpd="sng" algn="ctr">
                      <a:solidFill>
                        <a:srgbClr val="FFC000"/>
                      </a:solidFill>
                      <a:prstDash val="sysDash"/>
                      <a:round/>
                      <a:headEnd type="none" w="med" len="med"/>
                      <a:tailEnd type="none" w="med" len="med"/>
                    </a:lnL>
                    <a:lnR>
                      <a:noFill/>
                    </a:lnR>
                    <a:lnT>
                      <a:noFill/>
                    </a:lnT>
                    <a:lnB>
                      <a:noFill/>
                    </a:lnB>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a:noFill/>
                    </a:lnL>
                    <a:lnR>
                      <a:noFill/>
                    </a:lnR>
                    <a:lnT>
                      <a:noFill/>
                    </a:lnT>
                    <a:lnB>
                      <a:noFill/>
                    </a:lnB>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a:noFill/>
                    </a:lnL>
                    <a:lnR>
                      <a:noFill/>
                    </a:lnR>
                    <a:lnT>
                      <a:noFill/>
                    </a:lnT>
                    <a:lnB>
                      <a:noFill/>
                    </a:lnB>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a:noFill/>
                    </a:lnL>
                    <a:lnR>
                      <a:noFill/>
                    </a:lnR>
                    <a:lnT>
                      <a:noFill/>
                    </a:lnT>
                    <a:lnB>
                      <a:noFill/>
                    </a:lnB>
                  </a:tcPr>
                </a:tc>
              </a:tr>
              <a:tr h="228600">
                <a:tc>
                  <a:txBody>
                    <a:bodyPr/>
                    <a:lstStyle/>
                    <a:p>
                      <a:pPr algn="l" fontAlgn="b"/>
                      <a:r>
                        <a:rPr lang="en-US" sz="1100" b="0" i="0" u="none" strike="noStrike" dirty="0">
                          <a:solidFill>
                            <a:srgbClr val="44546A"/>
                          </a:solidFill>
                          <a:effectLst/>
                          <a:latin typeface="Calibri" panose="020F0502020204030204" pitchFamily="34" charset="0"/>
                        </a:rPr>
                        <a:t>MSCI Risk Weighted indexes Methodology</a:t>
                      </a:r>
                    </a:p>
                  </a:txBody>
                  <a:tcPr marL="0" marR="0" marT="0" marB="0" anchor="ctr">
                    <a:lnL>
                      <a:noFill/>
                    </a:lnL>
                    <a:lnR w="12700" cap="flat" cmpd="sng" algn="ctr">
                      <a:solidFill>
                        <a:srgbClr val="FFC000"/>
                      </a:solidFill>
                      <a:prstDash val="sysDash"/>
                      <a:round/>
                      <a:headEnd type="none" w="med" len="med"/>
                      <a:tailEnd type="none" w="med" len="med"/>
                    </a:lnR>
                    <a:lnT>
                      <a:noFill/>
                    </a:lnT>
                    <a:lnB>
                      <a:noFill/>
                    </a:lnB>
                    <a:solidFill>
                      <a:srgbClr val="FFF2CC"/>
                    </a:solidFill>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w="12700" cap="flat" cmpd="sng" algn="ctr">
                      <a:solidFill>
                        <a:srgbClr val="FFC000"/>
                      </a:solidFill>
                      <a:prstDash val="sysDash"/>
                      <a:round/>
                      <a:headEnd type="none" w="med" len="med"/>
                      <a:tailEnd type="none" w="med" len="med"/>
                    </a:lnL>
                    <a:lnR>
                      <a:noFill/>
                    </a:lnR>
                    <a:lnT>
                      <a:noFill/>
                    </a:lnT>
                    <a:lnB>
                      <a:noFill/>
                    </a:lnB>
                    <a:solidFill>
                      <a:srgbClr val="FFF2CC"/>
                    </a:solidFill>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a:noFill/>
                    </a:lnL>
                    <a:lnR>
                      <a:noFill/>
                    </a:lnR>
                    <a:lnT>
                      <a:noFill/>
                    </a:lnT>
                    <a:lnB>
                      <a:noFill/>
                    </a:lnB>
                    <a:solidFill>
                      <a:srgbClr val="FFF2CC"/>
                    </a:solidFill>
                  </a:tcPr>
                </a:tc>
                <a:tc>
                  <a:txBody>
                    <a:bodyPr/>
                    <a:lstStyle/>
                    <a:p>
                      <a:pPr algn="ctr" fontAlgn="b"/>
                      <a:r>
                        <a:rPr lang="en-US" sz="1100" b="1" i="0" u="sng" strike="noStrike" dirty="0">
                          <a:solidFill>
                            <a:srgbClr val="44546A"/>
                          </a:solidFill>
                          <a:effectLst/>
                          <a:latin typeface="Calibri" panose="020F0502020204030204" pitchFamily="34" charset="0"/>
                        </a:rPr>
                        <a:t>Yes</a:t>
                      </a:r>
                    </a:p>
                  </a:txBody>
                  <a:tcPr marL="0" marR="0" marT="0" marB="0" anchor="ctr">
                    <a:lnL>
                      <a:noFill/>
                    </a:lnL>
                    <a:lnR>
                      <a:noFill/>
                    </a:lnR>
                    <a:lnT>
                      <a:noFill/>
                    </a:lnT>
                    <a:lnB>
                      <a:noFill/>
                    </a:lnB>
                    <a:solidFill>
                      <a:srgbClr val="FFF2CC"/>
                    </a:solidFill>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a:noFill/>
                    </a:lnL>
                    <a:lnR>
                      <a:noFill/>
                    </a:lnR>
                    <a:lnT>
                      <a:noFill/>
                    </a:lnT>
                    <a:lnB>
                      <a:noFill/>
                    </a:lnB>
                    <a:solidFill>
                      <a:srgbClr val="FFF2CC"/>
                    </a:solidFill>
                  </a:tcPr>
                </a:tc>
              </a:tr>
              <a:tr h="228600">
                <a:tc>
                  <a:txBody>
                    <a:bodyPr/>
                    <a:lstStyle/>
                    <a:p>
                      <a:pPr algn="l" fontAlgn="b"/>
                      <a:r>
                        <a:rPr lang="en-US" sz="1100" b="0" i="0" u="none" strike="noStrike" dirty="0">
                          <a:solidFill>
                            <a:srgbClr val="44546A"/>
                          </a:solidFill>
                          <a:effectLst/>
                          <a:latin typeface="Calibri" panose="020F0502020204030204" pitchFamily="34" charset="0"/>
                        </a:rPr>
                        <a:t>MSCI Volatility Tilt Indexes Methodology</a:t>
                      </a:r>
                    </a:p>
                  </a:txBody>
                  <a:tcPr marL="0" marR="0" marT="0" marB="0" anchor="ctr">
                    <a:lnL>
                      <a:noFill/>
                    </a:lnL>
                    <a:lnR w="12700" cap="flat" cmpd="sng" algn="ctr">
                      <a:solidFill>
                        <a:srgbClr val="FFC000"/>
                      </a:solidFill>
                      <a:prstDash val="sysDash"/>
                      <a:round/>
                      <a:headEnd type="none" w="med" len="med"/>
                      <a:tailEnd type="none" w="med" len="med"/>
                    </a:lnR>
                    <a:lnT>
                      <a:noFill/>
                    </a:lnT>
                    <a:lnB w="12700" cap="flat" cmpd="sng" algn="ctr">
                      <a:noFill/>
                      <a:prstDash val="solid"/>
                      <a:round/>
                      <a:headEnd type="none" w="med" len="med"/>
                      <a:tailEnd type="none" w="med" len="med"/>
                    </a:lnB>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w="12700" cap="flat" cmpd="sng" algn="ctr">
                      <a:solidFill>
                        <a:srgbClr val="FFC000"/>
                      </a:solidFill>
                      <a:prstDash val="sysDash"/>
                      <a:round/>
                      <a:headEnd type="none" w="med" len="med"/>
                      <a:tailEnd type="none" w="med" len="med"/>
                    </a:lnL>
                    <a:lnR>
                      <a:noFill/>
                    </a:lnR>
                    <a:lnT>
                      <a:noFill/>
                    </a:lnT>
                    <a:lnB w="12700" cap="flat" cmpd="sng" algn="ctr">
                      <a:noFill/>
                      <a:prstDash val="solid"/>
                      <a:round/>
                      <a:headEnd type="none" w="med" len="med"/>
                      <a:tailEnd type="none" w="med" len="med"/>
                    </a:lnB>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a:noFill/>
                    </a:lnL>
                    <a:lnR>
                      <a:noFill/>
                    </a:lnR>
                    <a:lnT>
                      <a:noFill/>
                    </a:lnT>
                    <a:lnB w="12700" cap="flat" cmpd="sng" algn="ctr">
                      <a:noFill/>
                      <a:prstDash val="solid"/>
                      <a:round/>
                      <a:headEnd type="none" w="med" len="med"/>
                      <a:tailEnd type="none" w="med" len="med"/>
                    </a:lnB>
                  </a:tcPr>
                </a:tc>
                <a:tc>
                  <a:txBody>
                    <a:bodyPr/>
                    <a:lstStyle/>
                    <a:p>
                      <a:pPr algn="ctr" fontAlgn="b"/>
                      <a:r>
                        <a:rPr lang="en-US" sz="1100" b="1" i="0" u="sng" strike="noStrike" dirty="0">
                          <a:solidFill>
                            <a:srgbClr val="44546A"/>
                          </a:solidFill>
                          <a:effectLst/>
                          <a:latin typeface="Calibri" panose="020F0502020204030204" pitchFamily="34" charset="0"/>
                        </a:rPr>
                        <a:t>Yes</a:t>
                      </a:r>
                    </a:p>
                  </a:txBody>
                  <a:tcPr marL="0" marR="0" marT="0" marB="0" anchor="ctr">
                    <a:lnL>
                      <a:noFill/>
                    </a:lnL>
                    <a:lnR>
                      <a:noFill/>
                    </a:lnR>
                    <a:lnT>
                      <a:noFill/>
                    </a:lnT>
                    <a:lnB w="12700" cap="flat" cmpd="sng" algn="ctr">
                      <a:noFill/>
                      <a:prstDash val="solid"/>
                      <a:round/>
                      <a:headEnd type="none" w="med" len="med"/>
                      <a:tailEnd type="none" w="med" len="med"/>
                    </a:lnB>
                  </a:tcPr>
                </a:tc>
                <a:tc>
                  <a:txBody>
                    <a:bodyPr/>
                    <a:lstStyle/>
                    <a:p>
                      <a:pPr algn="ctr" fontAlgn="b"/>
                      <a:r>
                        <a:rPr lang="en-US" sz="1100" b="0" i="0" u="none" strike="noStrike" dirty="0">
                          <a:solidFill>
                            <a:srgbClr val="44546A"/>
                          </a:solidFill>
                          <a:effectLst/>
                          <a:latin typeface="Calibri" panose="020F0502020204030204" pitchFamily="34" charset="0"/>
                        </a:rPr>
                        <a:t>No</a:t>
                      </a:r>
                    </a:p>
                  </a:txBody>
                  <a:tcPr marL="0" marR="0" marT="0" marB="0" anchor="ctr">
                    <a:lnL>
                      <a:noFill/>
                    </a:lnL>
                    <a:lnR>
                      <a:noFill/>
                    </a:lnR>
                    <a:lnT>
                      <a:noFill/>
                    </a:lnT>
                    <a:lnB w="12700" cap="flat" cmpd="sng" algn="ctr">
                      <a:noFill/>
                      <a:prstDash val="solid"/>
                      <a:round/>
                      <a:headEnd type="none" w="med" len="med"/>
                      <a:tailEnd type="none" w="med" len="med"/>
                    </a:lnB>
                  </a:tcPr>
                </a:tc>
              </a:tr>
              <a:tr h="228600">
                <a:tc>
                  <a:txBody>
                    <a:bodyPr/>
                    <a:lstStyle/>
                    <a:p>
                      <a:pPr algn="l" fontAlgn="b"/>
                      <a:r>
                        <a:rPr lang="en-US" sz="1100" b="0" i="0" u="none" strike="noStrike" dirty="0" smtClean="0">
                          <a:solidFill>
                            <a:srgbClr val="44546A"/>
                          </a:solidFill>
                          <a:effectLst/>
                          <a:latin typeface="Calibri" panose="020F0502020204030204" pitchFamily="34" charset="0"/>
                        </a:rPr>
                        <a:t>MSCI Consumer Demand</a:t>
                      </a:r>
                      <a:r>
                        <a:rPr lang="en-US" sz="1100" b="0" i="0" u="none" strike="noStrike" baseline="0" dirty="0" smtClean="0">
                          <a:solidFill>
                            <a:srgbClr val="44546A"/>
                          </a:solidFill>
                          <a:effectLst/>
                          <a:latin typeface="Calibri" panose="020F0502020204030204" pitchFamily="34" charset="0"/>
                        </a:rPr>
                        <a:t> Indexes Methodology</a:t>
                      </a:r>
                      <a:endParaRPr lang="en-US" sz="1100" b="0" i="0" u="none" strike="noStrike" dirty="0">
                        <a:solidFill>
                          <a:srgbClr val="44546A"/>
                        </a:solidFill>
                        <a:effectLst/>
                        <a:latin typeface="Calibri" panose="020F0502020204030204" pitchFamily="34" charset="0"/>
                      </a:endParaRPr>
                    </a:p>
                  </a:txBody>
                  <a:tcPr marL="0" marR="0" marT="0" marB="0" anchor="ctr">
                    <a:lnL>
                      <a:noFill/>
                    </a:lnL>
                    <a:lnR w="12700" cap="flat" cmpd="sng" algn="ctr">
                      <a:solidFill>
                        <a:srgbClr val="FFC000"/>
                      </a:solidFill>
                      <a:prstDash val="sysDash"/>
                      <a:round/>
                      <a:headEnd type="none" w="med" len="med"/>
                      <a:tailEnd type="none" w="med" len="med"/>
                    </a:lnR>
                    <a:lnT>
                      <a:noFill/>
                    </a:lnT>
                    <a:lnB w="12700" cap="flat" cmpd="sng" algn="ctr">
                      <a:noFill/>
                      <a:prstDash val="solid"/>
                      <a:round/>
                      <a:headEnd type="none" w="med" len="med"/>
                      <a:tailEnd type="none" w="med" len="med"/>
                    </a:lnB>
                    <a:solidFill>
                      <a:srgbClr val="FFF2CC"/>
                    </a:solidFill>
                  </a:tcPr>
                </a:tc>
                <a:tc>
                  <a:txBody>
                    <a:bodyPr/>
                    <a:lstStyle/>
                    <a:p>
                      <a:pPr algn="ctr" fontAlgn="b"/>
                      <a:r>
                        <a:rPr lang="en-US" sz="1100" b="0" i="0" u="none" strike="noStrike" dirty="0" smtClean="0">
                          <a:solidFill>
                            <a:srgbClr val="44546A"/>
                          </a:solidFill>
                          <a:effectLst/>
                          <a:latin typeface="Calibri" panose="020F0502020204030204" pitchFamily="34" charset="0"/>
                        </a:rPr>
                        <a:t>No</a:t>
                      </a:r>
                      <a:endParaRPr lang="en-US" sz="1100" b="0" i="0" u="none" strike="noStrike" dirty="0">
                        <a:solidFill>
                          <a:srgbClr val="44546A"/>
                        </a:solidFill>
                        <a:effectLst/>
                        <a:latin typeface="Calibri" panose="020F0502020204030204" pitchFamily="34" charset="0"/>
                      </a:endParaRPr>
                    </a:p>
                  </a:txBody>
                  <a:tcPr marL="0" marR="0" marT="0" marB="0" anchor="ctr">
                    <a:lnL w="12700" cap="flat" cmpd="sng" algn="ctr">
                      <a:solidFill>
                        <a:srgbClr val="FFC000"/>
                      </a:solidFill>
                      <a:prstDash val="sysDash"/>
                      <a:round/>
                      <a:headEnd type="none" w="med" len="med"/>
                      <a:tailEnd type="none" w="med" len="med"/>
                    </a:lnL>
                    <a:lnR>
                      <a:noFill/>
                    </a:lnR>
                    <a:lnT>
                      <a:noFill/>
                    </a:lnT>
                    <a:lnB w="12700" cap="flat" cmpd="sng" algn="ctr">
                      <a:noFill/>
                      <a:prstDash val="solid"/>
                      <a:round/>
                      <a:headEnd type="none" w="med" len="med"/>
                      <a:tailEnd type="none" w="med" len="med"/>
                    </a:lnB>
                    <a:solidFill>
                      <a:srgbClr val="FFF2CC"/>
                    </a:solidFill>
                  </a:tcPr>
                </a:tc>
                <a:tc>
                  <a:txBody>
                    <a:bodyPr/>
                    <a:lstStyle/>
                    <a:p>
                      <a:pPr algn="ctr" fontAlgn="b"/>
                      <a:r>
                        <a:rPr lang="en-US" sz="1100" b="1" i="0" u="sng" strike="noStrike" dirty="0" smtClean="0">
                          <a:solidFill>
                            <a:srgbClr val="44546A"/>
                          </a:solidFill>
                          <a:effectLst/>
                          <a:latin typeface="Calibri" panose="020F0502020204030204" pitchFamily="34" charset="0"/>
                        </a:rPr>
                        <a:t>Yes</a:t>
                      </a:r>
                      <a:endParaRPr lang="en-US" sz="1100" b="1" i="0" u="sng" strike="noStrike" dirty="0">
                        <a:solidFill>
                          <a:srgbClr val="44546A"/>
                        </a:solidFill>
                        <a:effectLst/>
                        <a:latin typeface="Calibri" panose="020F0502020204030204" pitchFamily="34" charset="0"/>
                      </a:endParaRPr>
                    </a:p>
                  </a:txBody>
                  <a:tcPr marL="0" marR="0" marT="0" marB="0" anchor="ctr">
                    <a:lnL>
                      <a:noFill/>
                    </a:lnL>
                    <a:lnR>
                      <a:noFill/>
                    </a:lnR>
                    <a:lnT>
                      <a:noFill/>
                    </a:lnT>
                    <a:lnB w="12700" cap="flat" cmpd="sng" algn="ctr">
                      <a:noFill/>
                      <a:prstDash val="solid"/>
                      <a:round/>
                      <a:headEnd type="none" w="med" len="med"/>
                      <a:tailEnd type="none" w="med" len="med"/>
                    </a:lnB>
                    <a:solidFill>
                      <a:srgbClr val="FFF2CC"/>
                    </a:solidFill>
                  </a:tcPr>
                </a:tc>
                <a:tc>
                  <a:txBody>
                    <a:bodyPr/>
                    <a:lstStyle/>
                    <a:p>
                      <a:pPr algn="ctr" fontAlgn="b"/>
                      <a:r>
                        <a:rPr lang="en-US" sz="1100" b="0" i="0" u="none" strike="noStrike" dirty="0" smtClean="0">
                          <a:solidFill>
                            <a:srgbClr val="44546A"/>
                          </a:solidFill>
                          <a:effectLst/>
                          <a:latin typeface="Calibri" panose="020F0502020204030204" pitchFamily="34" charset="0"/>
                        </a:rPr>
                        <a:t>No</a:t>
                      </a:r>
                      <a:endParaRPr lang="en-US" sz="1100" b="0" i="0" u="none" strike="noStrike" dirty="0">
                        <a:solidFill>
                          <a:srgbClr val="44546A"/>
                        </a:solidFill>
                        <a:effectLst/>
                        <a:latin typeface="Calibri" panose="020F0502020204030204" pitchFamily="34" charset="0"/>
                      </a:endParaRPr>
                    </a:p>
                  </a:txBody>
                  <a:tcPr marL="0" marR="0" marT="0" marB="0" anchor="ctr">
                    <a:lnL>
                      <a:noFill/>
                    </a:lnL>
                    <a:lnR>
                      <a:noFill/>
                    </a:lnR>
                    <a:lnT>
                      <a:noFill/>
                    </a:lnT>
                    <a:lnB w="12700" cap="flat" cmpd="sng" algn="ctr">
                      <a:noFill/>
                      <a:prstDash val="solid"/>
                      <a:round/>
                      <a:headEnd type="none" w="med" len="med"/>
                      <a:tailEnd type="none" w="med" len="med"/>
                    </a:lnB>
                    <a:solidFill>
                      <a:srgbClr val="FFF2CC"/>
                    </a:solidFill>
                  </a:tcPr>
                </a:tc>
                <a:tc>
                  <a:txBody>
                    <a:bodyPr/>
                    <a:lstStyle/>
                    <a:p>
                      <a:pPr algn="ctr" fontAlgn="b"/>
                      <a:r>
                        <a:rPr lang="en-US" sz="1100" b="0" i="0" u="none" strike="noStrike" dirty="0" smtClean="0">
                          <a:solidFill>
                            <a:srgbClr val="44546A"/>
                          </a:solidFill>
                          <a:effectLst/>
                          <a:latin typeface="Calibri" panose="020F0502020204030204" pitchFamily="34" charset="0"/>
                        </a:rPr>
                        <a:t>No</a:t>
                      </a:r>
                      <a:endParaRPr lang="en-US" sz="1100" b="0" i="0" u="none" strike="noStrike" dirty="0">
                        <a:solidFill>
                          <a:srgbClr val="44546A"/>
                        </a:solidFill>
                        <a:effectLst/>
                        <a:latin typeface="Calibri" panose="020F0502020204030204" pitchFamily="34" charset="0"/>
                      </a:endParaRPr>
                    </a:p>
                  </a:txBody>
                  <a:tcPr marL="0" marR="0" marT="0" marB="0" anchor="ctr">
                    <a:lnL>
                      <a:noFill/>
                    </a:lnL>
                    <a:lnR>
                      <a:noFill/>
                    </a:lnR>
                    <a:lnT>
                      <a:noFill/>
                    </a:lnT>
                    <a:lnB w="12700" cap="flat" cmpd="sng" algn="ctr">
                      <a:noFill/>
                      <a:prstDash val="solid"/>
                      <a:round/>
                      <a:headEnd type="none" w="med" len="med"/>
                      <a:tailEnd type="none" w="med" len="med"/>
                    </a:lnB>
                    <a:solidFill>
                      <a:srgbClr val="FFF2CC"/>
                    </a:solidFill>
                  </a:tcPr>
                </a:tc>
              </a:tr>
              <a:tr h="228600">
                <a:tc>
                  <a:txBody>
                    <a:bodyPr/>
                    <a:lstStyle/>
                    <a:p>
                      <a:pPr algn="l" fontAlgn="b"/>
                      <a:r>
                        <a:rPr lang="en-US" sz="1100" b="0" i="0" u="none" strike="noStrike" dirty="0" smtClean="0">
                          <a:solidFill>
                            <a:srgbClr val="44546A"/>
                          </a:solidFill>
                          <a:effectLst/>
                          <a:latin typeface="Calibri" panose="020F0502020204030204" pitchFamily="34" charset="0"/>
                        </a:rPr>
                        <a:t>MSCI Factor ESG Target Indexes Methodology</a:t>
                      </a:r>
                      <a:endParaRPr lang="en-US" sz="1100" b="0" i="0" u="none" strike="noStrike" dirty="0">
                        <a:solidFill>
                          <a:srgbClr val="44546A"/>
                        </a:solidFill>
                        <a:effectLst/>
                        <a:latin typeface="Calibri" panose="020F0502020204030204" pitchFamily="34" charset="0"/>
                      </a:endParaRPr>
                    </a:p>
                  </a:txBody>
                  <a:tcPr marL="0" marR="0" marT="0" marB="0" anchor="ctr">
                    <a:lnL>
                      <a:noFill/>
                    </a:lnL>
                    <a:lnR w="12700" cap="flat" cmpd="sng" algn="ctr">
                      <a:solidFill>
                        <a:srgbClr val="FFC000"/>
                      </a:solidFill>
                      <a:prstDash val="sysDash"/>
                      <a:round/>
                      <a:headEnd type="none" w="med" len="med"/>
                      <a:tailEnd type="none" w="med" len="med"/>
                    </a:lnR>
                    <a:lnT>
                      <a:noFill/>
                    </a:lnT>
                    <a:lnB w="12700" cap="flat" cmpd="sng" algn="ctr">
                      <a:solidFill>
                        <a:srgbClr val="FFC000"/>
                      </a:solidFill>
                      <a:prstDash val="solid"/>
                      <a:round/>
                      <a:headEnd type="none" w="med" len="med"/>
                      <a:tailEnd type="none" w="med" len="med"/>
                    </a:lnB>
                    <a:noFill/>
                  </a:tcPr>
                </a:tc>
                <a:tc>
                  <a:txBody>
                    <a:bodyPr/>
                    <a:lstStyle/>
                    <a:p>
                      <a:pPr algn="ctr" fontAlgn="b"/>
                      <a:r>
                        <a:rPr lang="en-US" sz="1100" b="1" i="0" u="sng" strike="noStrike" dirty="0" smtClean="0">
                          <a:solidFill>
                            <a:srgbClr val="44546A"/>
                          </a:solidFill>
                          <a:effectLst/>
                          <a:latin typeface="Calibri" panose="020F0502020204030204" pitchFamily="34" charset="0"/>
                        </a:rPr>
                        <a:t>Yes</a:t>
                      </a:r>
                      <a:endParaRPr lang="en-US" sz="1100" b="1" i="0" u="sng" strike="noStrike" dirty="0">
                        <a:solidFill>
                          <a:srgbClr val="44546A"/>
                        </a:solidFill>
                        <a:effectLst/>
                        <a:latin typeface="Calibri" panose="020F0502020204030204" pitchFamily="34" charset="0"/>
                      </a:endParaRPr>
                    </a:p>
                  </a:txBody>
                  <a:tcPr marL="0" marR="0" marT="0" marB="0" anchor="ctr">
                    <a:lnL w="12700" cap="flat" cmpd="sng" algn="ctr">
                      <a:solidFill>
                        <a:srgbClr val="FFC000"/>
                      </a:solidFill>
                      <a:prstDash val="sysDash"/>
                      <a:round/>
                      <a:headEnd type="none" w="med" len="med"/>
                      <a:tailEnd type="none" w="med" len="med"/>
                    </a:lnL>
                    <a:lnR>
                      <a:noFill/>
                    </a:lnR>
                    <a:lnT>
                      <a:noFill/>
                    </a:lnT>
                    <a:lnB w="12700" cap="flat" cmpd="sng" algn="ctr">
                      <a:solidFill>
                        <a:srgbClr val="FFC000"/>
                      </a:solidFill>
                      <a:prstDash val="solid"/>
                      <a:round/>
                      <a:headEnd type="none" w="med" len="med"/>
                      <a:tailEnd type="none" w="med" len="med"/>
                    </a:lnB>
                    <a:noFill/>
                  </a:tcPr>
                </a:tc>
                <a:tc>
                  <a:txBody>
                    <a:bodyPr/>
                    <a:lstStyle/>
                    <a:p>
                      <a:pPr algn="ctr" fontAlgn="b"/>
                      <a:r>
                        <a:rPr lang="en-US" sz="1100" b="0" i="0" u="none" strike="noStrike" dirty="0" smtClean="0">
                          <a:solidFill>
                            <a:srgbClr val="44546A"/>
                          </a:solidFill>
                          <a:effectLst/>
                          <a:latin typeface="Calibri" panose="020F0502020204030204" pitchFamily="34" charset="0"/>
                        </a:rPr>
                        <a:t>No</a:t>
                      </a:r>
                      <a:endParaRPr lang="en-US" sz="1100" b="0" i="0" u="none" strike="noStrike" dirty="0">
                        <a:solidFill>
                          <a:srgbClr val="44546A"/>
                        </a:solidFill>
                        <a:effectLst/>
                        <a:latin typeface="Calibri" panose="020F0502020204030204" pitchFamily="34" charset="0"/>
                      </a:endParaRPr>
                    </a:p>
                  </a:txBody>
                  <a:tcPr marL="0" marR="0" marT="0" marB="0" anchor="ctr">
                    <a:lnL>
                      <a:noFill/>
                    </a:lnL>
                    <a:lnR>
                      <a:noFill/>
                    </a:lnR>
                    <a:lnT>
                      <a:noFill/>
                    </a:lnT>
                    <a:lnB w="12700" cap="flat" cmpd="sng" algn="ctr">
                      <a:solidFill>
                        <a:srgbClr val="FFC000"/>
                      </a:solidFill>
                      <a:prstDash val="solid"/>
                      <a:round/>
                      <a:headEnd type="none" w="med" len="med"/>
                      <a:tailEnd type="none" w="med" len="med"/>
                    </a:lnB>
                    <a:noFill/>
                  </a:tcPr>
                </a:tc>
                <a:tc>
                  <a:txBody>
                    <a:bodyPr/>
                    <a:lstStyle/>
                    <a:p>
                      <a:pPr algn="ctr" fontAlgn="b"/>
                      <a:r>
                        <a:rPr lang="en-US" sz="1100" b="0" i="0" u="none" strike="noStrike" dirty="0" smtClean="0">
                          <a:solidFill>
                            <a:srgbClr val="44546A"/>
                          </a:solidFill>
                          <a:effectLst/>
                          <a:latin typeface="Calibri" panose="020F0502020204030204" pitchFamily="34" charset="0"/>
                        </a:rPr>
                        <a:t>No</a:t>
                      </a:r>
                      <a:endParaRPr lang="en-US" sz="1100" b="0" i="0" u="none" strike="noStrike" dirty="0">
                        <a:solidFill>
                          <a:srgbClr val="44546A"/>
                        </a:solidFill>
                        <a:effectLst/>
                        <a:latin typeface="Calibri" panose="020F0502020204030204" pitchFamily="34" charset="0"/>
                      </a:endParaRPr>
                    </a:p>
                  </a:txBody>
                  <a:tcPr marL="0" marR="0" marT="0" marB="0" anchor="ctr">
                    <a:lnL>
                      <a:noFill/>
                    </a:lnL>
                    <a:lnR>
                      <a:noFill/>
                    </a:lnR>
                    <a:lnT>
                      <a:noFill/>
                    </a:lnT>
                    <a:lnB w="12700" cap="flat" cmpd="sng" algn="ctr">
                      <a:solidFill>
                        <a:srgbClr val="FFC000"/>
                      </a:solidFill>
                      <a:prstDash val="solid"/>
                      <a:round/>
                      <a:headEnd type="none" w="med" len="med"/>
                      <a:tailEnd type="none" w="med" len="med"/>
                    </a:lnB>
                    <a:noFill/>
                  </a:tcPr>
                </a:tc>
                <a:tc>
                  <a:txBody>
                    <a:bodyPr/>
                    <a:lstStyle/>
                    <a:p>
                      <a:pPr algn="ctr" fontAlgn="b"/>
                      <a:r>
                        <a:rPr lang="en-US" sz="1100" b="0" i="0" u="none" strike="noStrike" dirty="0" smtClean="0">
                          <a:solidFill>
                            <a:srgbClr val="44546A"/>
                          </a:solidFill>
                          <a:effectLst/>
                          <a:latin typeface="Calibri" panose="020F0502020204030204" pitchFamily="34" charset="0"/>
                        </a:rPr>
                        <a:t>No</a:t>
                      </a:r>
                      <a:endParaRPr lang="en-US" sz="1100" b="0" i="0" u="none" strike="noStrike" dirty="0">
                        <a:solidFill>
                          <a:srgbClr val="44546A"/>
                        </a:solidFill>
                        <a:effectLst/>
                        <a:latin typeface="Calibri" panose="020F0502020204030204" pitchFamily="34" charset="0"/>
                      </a:endParaRPr>
                    </a:p>
                  </a:txBody>
                  <a:tcPr marL="0" marR="0" marT="0" marB="0" anchor="ctr">
                    <a:lnL>
                      <a:noFill/>
                    </a:lnL>
                    <a:lnR>
                      <a:noFill/>
                    </a:lnR>
                    <a:lnT>
                      <a:noFill/>
                    </a:lnT>
                    <a:lnB w="12700" cap="flat" cmpd="sng" algn="ctr">
                      <a:solidFill>
                        <a:srgbClr val="FFC000"/>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7198665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appendix</a:t>
            </a:r>
          </a:p>
        </p:txBody>
      </p:sp>
      <p:sp>
        <p:nvSpPr>
          <p:cNvPr id="9" name="Slide Number Placeholder 3"/>
          <p:cNvSpPr txBox="1">
            <a:spLocks/>
          </p:cNvSpPr>
          <p:nvPr/>
        </p:nvSpPr>
        <p:spPr>
          <a:xfrm>
            <a:off x="6917995" y="6315144"/>
            <a:ext cx="18468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93AC2C76-E6AA-46CB-A2DE-F6E097F7C440}" type="slidenum">
              <a:rPr lang="en-GB" sz="1200" smtClean="0"/>
              <a:pPr algn="r"/>
              <a:t>15</a:t>
            </a:fld>
            <a:endParaRPr lang="en-GB" sz="1200" dirty="0"/>
          </a:p>
        </p:txBody>
      </p:sp>
    </p:spTree>
    <p:extLst>
      <p:ext uri="{BB962C8B-B14F-4D97-AF65-F5344CB8AC3E}">
        <p14:creationId xmlns:p14="http://schemas.microsoft.com/office/powerpoint/2010/main" val="35522925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Estimated impact - MSCI Minimum </a:t>
            </a:r>
            <a:r>
              <a:rPr lang="en-US" dirty="0"/>
              <a:t>Volatility </a:t>
            </a:r>
            <a:r>
              <a:rPr lang="en-US" dirty="0" smtClean="0"/>
              <a:t>Indexes (1/2) </a:t>
            </a:r>
            <a:endParaRPr lang="en-US" dirty="0"/>
          </a:p>
        </p:txBody>
      </p:sp>
      <p:sp>
        <p:nvSpPr>
          <p:cNvPr id="13" name="TextBox 12"/>
          <p:cNvSpPr txBox="1"/>
          <p:nvPr/>
        </p:nvSpPr>
        <p:spPr>
          <a:xfrm>
            <a:off x="4110682" y="6186568"/>
            <a:ext cx="3969787" cy="215444"/>
          </a:xfrm>
          <a:prstGeom prst="rect">
            <a:avLst/>
          </a:prstGeom>
          <a:noFill/>
        </p:spPr>
        <p:txBody>
          <a:bodyPr wrap="square" rtlCol="0">
            <a:spAutoFit/>
          </a:bodyPr>
          <a:lstStyle/>
          <a:p>
            <a:r>
              <a:rPr lang="en-US" sz="800" dirty="0" smtClean="0">
                <a:solidFill>
                  <a:schemeClr val="bg2"/>
                </a:solidFill>
              </a:rPr>
              <a:t>Simulated Impact Analysis &amp; Rebalancing Statistics as of Dec 01,2017, using GEMLT model</a:t>
            </a:r>
          </a:p>
        </p:txBody>
      </p:sp>
      <p:graphicFrame>
        <p:nvGraphicFramePr>
          <p:cNvPr id="5" name="Table 4"/>
          <p:cNvGraphicFramePr>
            <a:graphicFrameLocks noGrp="1"/>
          </p:cNvGraphicFramePr>
          <p:nvPr>
            <p:extLst>
              <p:ext uri="{D42A27DB-BD31-4B8C-83A1-F6EECF244321}">
                <p14:modId xmlns:p14="http://schemas.microsoft.com/office/powerpoint/2010/main" val="2614428705"/>
              </p:ext>
            </p:extLst>
          </p:nvPr>
        </p:nvGraphicFramePr>
        <p:xfrm>
          <a:off x="944500" y="2947740"/>
          <a:ext cx="6986015" cy="3238828"/>
        </p:xfrm>
        <a:graphic>
          <a:graphicData uri="http://schemas.openxmlformats.org/drawingml/2006/table">
            <a:tbl>
              <a:tblPr firstRow="1" bandRow="1">
                <a:tableStyleId>{0E3FDE45-AF77-4B5C-9715-49D594BDF05E}</a:tableStyleId>
              </a:tblPr>
              <a:tblGrid>
                <a:gridCol w="1188909"/>
                <a:gridCol w="625975"/>
                <a:gridCol w="746897"/>
                <a:gridCol w="624350"/>
                <a:gridCol w="815423"/>
                <a:gridCol w="834916"/>
                <a:gridCol w="597097"/>
                <a:gridCol w="776224"/>
                <a:gridCol w="776224"/>
              </a:tblGrid>
              <a:tr h="311180">
                <a:tc>
                  <a:txBody>
                    <a:bodyPr/>
                    <a:lstStyle/>
                    <a:p>
                      <a:pPr algn="ctr" fontAlgn="b"/>
                      <a:r>
                        <a:rPr lang="en-US" sz="1200" u="none" strike="noStrike" dirty="0">
                          <a:effectLst/>
                        </a:rPr>
                        <a:t> </a:t>
                      </a:r>
                      <a:endParaRPr lang="en-US" sz="1200" b="0" i="0" u="none" strike="noStrike" dirty="0">
                        <a:solidFill>
                          <a:srgbClr val="000000"/>
                        </a:solidFill>
                        <a:effectLst/>
                        <a:latin typeface="Calibri" panose="020F0502020204030204" pitchFamily="34" charset="0"/>
                      </a:endParaRPr>
                    </a:p>
                  </a:txBody>
                  <a:tcPr marL="8934" marR="8934" marT="8934" marB="0" anchor="ctr">
                    <a:lnR w="12700" cap="flat" cmpd="sng" algn="ctr">
                      <a:solidFill>
                        <a:schemeClr val="accent2">
                          <a:lumMod val="75000"/>
                        </a:schemeClr>
                      </a:solidFill>
                      <a:prstDash val="sysDash"/>
                      <a:round/>
                      <a:headEnd type="none" w="med" len="med"/>
                      <a:tailEnd type="none" w="med" len="med"/>
                    </a:lnR>
                  </a:tcPr>
                </a:tc>
                <a:tc gridSpan="2">
                  <a:txBody>
                    <a:bodyPr/>
                    <a:lstStyle/>
                    <a:p>
                      <a:pPr algn="ctr" fontAlgn="b"/>
                      <a:endParaRPr lang="en-US" sz="1200" b="1" i="0" u="none" strike="noStrike" dirty="0">
                        <a:solidFill>
                          <a:srgbClr val="FFFFFF"/>
                        </a:solidFill>
                        <a:effectLst/>
                        <a:latin typeface="Calibri" panose="020F0502020204030204" pitchFamily="34" charset="0"/>
                      </a:endParaRPr>
                    </a:p>
                  </a:txBody>
                  <a:tcPr marL="8934" marR="8934" marT="8934" marB="0" anchor="ctr">
                    <a:lnL w="12700" cap="flat" cmpd="sng" algn="ctr">
                      <a:solidFill>
                        <a:schemeClr val="accent2">
                          <a:lumMod val="75000"/>
                        </a:schemeClr>
                      </a:solidFill>
                      <a:prstDash val="sysDash"/>
                      <a:round/>
                      <a:headEnd type="none" w="med" len="med"/>
                      <a:tailEnd type="none" w="med" len="med"/>
                    </a:lnL>
                    <a:lnR w="12700" cap="flat" cmpd="sng" algn="ctr">
                      <a:solidFill>
                        <a:schemeClr val="accent2">
                          <a:lumMod val="75000"/>
                        </a:schemeClr>
                      </a:solidFill>
                      <a:prstDash val="sysDash"/>
                      <a:round/>
                      <a:headEnd type="none" w="med" len="med"/>
                      <a:tailEnd type="none" w="med" len="med"/>
                    </a:lnR>
                  </a:tcPr>
                </a:tc>
                <a:tc hMerge="1">
                  <a:txBody>
                    <a:bodyPr/>
                    <a:lstStyle/>
                    <a:p>
                      <a:pPr algn="ctr" fontAlgn="b"/>
                      <a:endParaRPr lang="en-US" sz="1000" b="0" i="0" u="none" strike="noStrike" dirty="0">
                        <a:solidFill>
                          <a:srgbClr val="FFFFFF"/>
                        </a:solidFill>
                        <a:effectLst/>
                        <a:latin typeface="Calibri" panose="020F0502020204030204" pitchFamily="34" charset="0"/>
                      </a:endParaRPr>
                    </a:p>
                  </a:txBody>
                  <a:tcPr marL="8934" marR="8934" marT="8934" marB="0" anchor="b"/>
                </a:tc>
                <a:tc gridSpan="3">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en-US" sz="1200" b="1" u="none" strike="noStrike" dirty="0" smtClean="0">
                          <a:effectLst/>
                        </a:rPr>
                        <a:t>Old GICS Structure</a:t>
                      </a:r>
                      <a:endParaRPr lang="en-US" sz="1200" b="1" i="0" u="none" strike="noStrike" dirty="0" smtClean="0">
                        <a:solidFill>
                          <a:srgbClr val="FFFFFF"/>
                        </a:solidFill>
                        <a:effectLst/>
                        <a:latin typeface="Calibri" panose="020F0502020204030204" pitchFamily="34" charset="0"/>
                      </a:endParaRPr>
                    </a:p>
                  </a:txBody>
                  <a:tcPr marL="8934" marR="8934" marT="8934" marB="0" anchor="ctr">
                    <a:lnL w="12700" cap="flat" cmpd="sng" algn="ctr">
                      <a:solidFill>
                        <a:schemeClr val="accent2">
                          <a:lumMod val="75000"/>
                        </a:schemeClr>
                      </a:solidFill>
                      <a:prstDash val="sysDash"/>
                      <a:round/>
                      <a:headEnd type="none" w="med" len="med"/>
                      <a:tailEnd type="none" w="med" len="med"/>
                    </a:lnL>
                    <a:lnR w="12700" cap="flat" cmpd="sng" algn="ctr">
                      <a:solidFill>
                        <a:schemeClr val="accent2">
                          <a:lumMod val="75000"/>
                        </a:schemeClr>
                      </a:solidFill>
                      <a:prstDash val="sysDash"/>
                      <a:round/>
                      <a:headEnd type="none" w="med" len="med"/>
                      <a:tailEnd type="none" w="med" len="med"/>
                    </a:lnR>
                  </a:tcPr>
                </a:tc>
                <a:tc hMerge="1">
                  <a:txBody>
                    <a:bodyPr/>
                    <a:lstStyle/>
                    <a:p>
                      <a:endParaRPr lang="en-US"/>
                    </a:p>
                  </a:txBody>
                  <a:tcPr/>
                </a:tc>
                <a:tc hMerge="1">
                  <a:txBody>
                    <a:bodyPr/>
                    <a:lstStyle/>
                    <a:p>
                      <a:endParaRPr lang="en-US"/>
                    </a:p>
                  </a:txBody>
                  <a:tcPr/>
                </a:tc>
                <a:tc gridSpan="3">
                  <a:txBody>
                    <a:bodyPr/>
                    <a:lstStyle/>
                    <a:p>
                      <a:pPr algn="ctr" fontAlgn="b"/>
                      <a:r>
                        <a:rPr lang="en-US" sz="1200" b="1" u="none" strike="noStrike" dirty="0">
                          <a:effectLst/>
                        </a:rPr>
                        <a:t>New GICS </a:t>
                      </a:r>
                      <a:r>
                        <a:rPr lang="en-US" sz="1200" b="1" u="none" strike="noStrike" dirty="0" smtClean="0">
                          <a:effectLst/>
                        </a:rPr>
                        <a:t>Structure</a:t>
                      </a:r>
                      <a:endParaRPr lang="en-US" sz="1200" b="1" i="0" u="none" strike="noStrike" dirty="0">
                        <a:solidFill>
                          <a:srgbClr val="FFFFFF"/>
                        </a:solidFill>
                        <a:effectLst/>
                        <a:latin typeface="Calibri" panose="020F0502020204030204" pitchFamily="34" charset="0"/>
                      </a:endParaRPr>
                    </a:p>
                  </a:txBody>
                  <a:tcPr marL="8934" marR="8934" marT="8934" marB="0" anchor="ctr">
                    <a:lnL w="12700" cap="flat" cmpd="sng" algn="ctr">
                      <a:solidFill>
                        <a:schemeClr val="accent2">
                          <a:lumMod val="75000"/>
                        </a:schemeClr>
                      </a:solidFill>
                      <a:prstDash val="sysDash"/>
                      <a:round/>
                      <a:headEnd type="none" w="med" len="med"/>
                      <a:tailEnd type="none" w="med" len="med"/>
                    </a:lnL>
                    <a:lnR w="12700" cap="flat" cmpd="sng" algn="ctr">
                      <a:noFill/>
                      <a:prstDash val="sysDash"/>
                      <a:round/>
                      <a:headEnd type="none" w="med" len="med"/>
                      <a:tailEnd type="none" w="med" len="med"/>
                    </a:lnR>
                  </a:tcPr>
                </a:tc>
                <a:tc hMerge="1">
                  <a:txBody>
                    <a:bodyPr/>
                    <a:lstStyle/>
                    <a:p>
                      <a:endParaRPr lang="en-US"/>
                    </a:p>
                  </a:txBody>
                  <a:tcPr/>
                </a:tc>
                <a:tc hMerge="1">
                  <a:txBody>
                    <a:bodyPr/>
                    <a:lstStyle/>
                    <a:p>
                      <a:endParaRPr lang="en-US"/>
                    </a:p>
                  </a:txBody>
                  <a:tcPr/>
                </a:tc>
              </a:tr>
              <a:tr h="311180">
                <a:tc>
                  <a:txBody>
                    <a:bodyPr/>
                    <a:lstStyle/>
                    <a:p>
                      <a:pPr algn="ctr" fontAlgn="b"/>
                      <a:r>
                        <a:rPr lang="en-US" sz="1200" u="none" strike="noStrike" dirty="0">
                          <a:effectLst/>
                        </a:rPr>
                        <a:t> </a:t>
                      </a:r>
                      <a:endParaRPr lang="en-US" sz="1200" b="0" i="0" u="none" strike="noStrike" dirty="0">
                        <a:solidFill>
                          <a:schemeClr val="bg2"/>
                        </a:solidFill>
                        <a:effectLst/>
                        <a:latin typeface="+mn-lt"/>
                      </a:endParaRPr>
                    </a:p>
                  </a:txBody>
                  <a:tcPr marL="8934" marR="8934" marT="8934" marB="0" anchor="ctr">
                    <a:lnR w="12700" cap="flat" cmpd="sng" algn="ctr">
                      <a:solidFill>
                        <a:schemeClr val="accent2">
                          <a:lumMod val="75000"/>
                        </a:schemeClr>
                      </a:solidFill>
                      <a:prstDash val="sysDash"/>
                      <a:round/>
                      <a:headEnd type="none" w="med" len="med"/>
                      <a:tailEnd type="none" w="med" len="med"/>
                    </a:lnR>
                    <a:lnB w="12700" cap="flat" cmpd="sng" algn="ctr">
                      <a:solidFill>
                        <a:schemeClr val="accent2">
                          <a:lumMod val="75000"/>
                        </a:schemeClr>
                      </a:solidFill>
                      <a:prstDash val="sysDash"/>
                      <a:round/>
                      <a:headEnd type="none" w="med" len="med"/>
                      <a:tailEnd type="none" w="med" len="med"/>
                    </a:lnB>
                  </a:tcPr>
                </a:tc>
                <a:tc gridSpan="2">
                  <a:txBody>
                    <a:bodyPr/>
                    <a:lstStyle/>
                    <a:p>
                      <a:pPr algn="ctr" fontAlgn="b"/>
                      <a:r>
                        <a:rPr lang="en-US" sz="1200" b="1" u="none" strike="noStrike" dirty="0" smtClean="0">
                          <a:effectLst/>
                        </a:rPr>
                        <a:t>Proforma Parent</a:t>
                      </a:r>
                      <a:endParaRPr lang="en-US" sz="1200" b="1" i="0" u="none" strike="noStrike" dirty="0">
                        <a:solidFill>
                          <a:schemeClr val="bg2"/>
                        </a:solidFill>
                        <a:effectLst/>
                        <a:latin typeface="+mn-lt"/>
                      </a:endParaRPr>
                    </a:p>
                  </a:txBody>
                  <a:tcPr marL="8934" marR="8934" marT="8934" marB="0" anchor="ctr">
                    <a:lnL w="12700" cap="flat" cmpd="sng" algn="ctr">
                      <a:solidFill>
                        <a:schemeClr val="accent2">
                          <a:lumMod val="75000"/>
                        </a:schemeClr>
                      </a:solidFill>
                      <a:prstDash val="sysDash"/>
                      <a:round/>
                      <a:headEnd type="none" w="med" len="med"/>
                      <a:tailEnd type="none" w="med" len="med"/>
                    </a:lnL>
                    <a:lnR w="12700" cap="flat" cmpd="sng" algn="ctr">
                      <a:solidFill>
                        <a:schemeClr val="accent2">
                          <a:lumMod val="75000"/>
                        </a:schemeClr>
                      </a:solidFill>
                      <a:prstDash val="sysDash"/>
                      <a:round/>
                      <a:headEnd type="none" w="med" len="med"/>
                      <a:tailEnd type="none" w="med" len="med"/>
                    </a:lnR>
                    <a:lnB w="12700" cap="flat" cmpd="sng" algn="ctr">
                      <a:solidFill>
                        <a:schemeClr val="accent2">
                          <a:lumMod val="75000"/>
                        </a:schemeClr>
                      </a:solidFill>
                      <a:prstDash val="sysDash"/>
                      <a:round/>
                      <a:headEnd type="none" w="med" len="med"/>
                      <a:tailEnd type="none" w="med" len="med"/>
                    </a:lnB>
                  </a:tcPr>
                </a:tc>
                <a:tc hMerge="1">
                  <a:txBody>
                    <a:bodyPr/>
                    <a:lstStyle/>
                    <a:p>
                      <a:pPr algn="ctr" fontAlgn="b"/>
                      <a:endParaRPr lang="en-US" sz="1000" b="0" i="0" u="none" strike="noStrike" dirty="0">
                        <a:solidFill>
                          <a:srgbClr val="000000"/>
                        </a:solidFill>
                        <a:effectLst/>
                        <a:latin typeface="Calibri" panose="020F0502020204030204" pitchFamily="34" charset="0"/>
                      </a:endParaRPr>
                    </a:p>
                  </a:txBody>
                  <a:tcPr marL="8934" marR="8934" marT="8934" marB="0" anchor="b"/>
                </a:tc>
                <a:tc gridSpan="3">
                  <a:txBody>
                    <a:bodyPr/>
                    <a:lstStyle/>
                    <a:p>
                      <a:pPr algn="ctr" fontAlgn="b"/>
                      <a:r>
                        <a:rPr lang="en-US" sz="1200" b="1" u="none" strike="noStrike" dirty="0" smtClean="0">
                          <a:effectLst/>
                        </a:rPr>
                        <a:t>Proforma Min Vol Index</a:t>
                      </a:r>
                      <a:endParaRPr lang="en-US" sz="1200" b="1" i="0" u="none" strike="noStrike" dirty="0">
                        <a:solidFill>
                          <a:schemeClr val="bg2"/>
                        </a:solidFill>
                        <a:effectLst/>
                        <a:latin typeface="+mn-lt"/>
                      </a:endParaRPr>
                    </a:p>
                  </a:txBody>
                  <a:tcPr marL="8934" marR="8934" marT="8934" marB="0" anchor="ctr">
                    <a:lnL w="12700" cap="flat" cmpd="sng" algn="ctr">
                      <a:solidFill>
                        <a:schemeClr val="accent2">
                          <a:lumMod val="75000"/>
                        </a:schemeClr>
                      </a:solidFill>
                      <a:prstDash val="sysDash"/>
                      <a:round/>
                      <a:headEnd type="none" w="med" len="med"/>
                      <a:tailEnd type="none" w="med" len="med"/>
                    </a:lnL>
                    <a:lnR w="12700" cap="flat" cmpd="sng" algn="ctr">
                      <a:solidFill>
                        <a:schemeClr val="accent2">
                          <a:lumMod val="75000"/>
                        </a:schemeClr>
                      </a:solidFill>
                      <a:prstDash val="sysDash"/>
                      <a:round/>
                      <a:headEnd type="none" w="med" len="med"/>
                      <a:tailEnd type="none" w="med" len="med"/>
                    </a:lnR>
                    <a:lnB w="12700" cap="flat" cmpd="sng" algn="ctr">
                      <a:solidFill>
                        <a:schemeClr val="accent2">
                          <a:lumMod val="75000"/>
                        </a:schemeClr>
                      </a:solidFill>
                      <a:prstDash val="sysDash"/>
                      <a:round/>
                      <a:headEnd type="none" w="med" len="med"/>
                      <a:tailEnd type="none" w="med" len="med"/>
                    </a:lnB>
                  </a:tcPr>
                </a:tc>
                <a:tc hMerge="1">
                  <a:txBody>
                    <a:bodyPr/>
                    <a:lstStyle/>
                    <a:p>
                      <a:pPr algn="ctr" fontAlgn="b"/>
                      <a:endParaRPr lang="en-US" sz="1000" b="0" i="0" u="none" strike="noStrike" dirty="0">
                        <a:solidFill>
                          <a:srgbClr val="000000"/>
                        </a:solidFill>
                        <a:effectLst/>
                        <a:latin typeface="Calibri" panose="020F0502020204030204" pitchFamily="34" charset="0"/>
                      </a:endParaRPr>
                    </a:p>
                  </a:txBody>
                  <a:tcPr marL="8934" marR="8934" marT="8934" marB="0" anchor="b"/>
                </a:tc>
                <a:tc hMerge="1">
                  <a:txBody>
                    <a:bodyPr/>
                    <a:lstStyle/>
                    <a:p>
                      <a:pPr algn="ctr" fontAlgn="b"/>
                      <a:endParaRPr lang="en-US" sz="1000" b="0" i="0" u="none" strike="noStrike" dirty="0">
                        <a:solidFill>
                          <a:srgbClr val="000000"/>
                        </a:solidFill>
                        <a:effectLst/>
                        <a:latin typeface="Calibri" panose="020F0502020204030204" pitchFamily="34" charset="0"/>
                      </a:endParaRPr>
                    </a:p>
                  </a:txBody>
                  <a:tcPr marL="8934" marR="8934" marT="8934" marB="0" anchor="b"/>
                </a:tc>
                <a:tc gridSpan="3">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en-US" sz="1200" b="1" u="none" strike="noStrike" dirty="0" smtClean="0">
                          <a:effectLst/>
                        </a:rPr>
                        <a:t>Proforma Min Vol Index</a:t>
                      </a:r>
                      <a:endParaRPr lang="en-US" sz="1200" b="1" i="0" u="none" strike="noStrike" dirty="0" smtClean="0">
                        <a:solidFill>
                          <a:schemeClr val="bg2"/>
                        </a:solidFill>
                        <a:effectLst/>
                        <a:latin typeface="+mn-lt"/>
                      </a:endParaRPr>
                    </a:p>
                  </a:txBody>
                  <a:tcPr marL="8934" marR="8934" marT="8934" marB="0" anchor="ctr">
                    <a:lnL w="12700" cap="flat" cmpd="sng" algn="ctr">
                      <a:solidFill>
                        <a:schemeClr val="accent2">
                          <a:lumMod val="75000"/>
                        </a:schemeClr>
                      </a:solidFill>
                      <a:prstDash val="sysDash"/>
                      <a:round/>
                      <a:headEnd type="none" w="med" len="med"/>
                      <a:tailEnd type="none" w="med" len="med"/>
                    </a:lnL>
                    <a:lnR w="12700" cap="flat" cmpd="sng" algn="ctr">
                      <a:noFill/>
                      <a:prstDash val="sysDash"/>
                      <a:round/>
                      <a:headEnd type="none" w="med" len="med"/>
                      <a:tailEnd type="none" w="med" len="med"/>
                    </a:lnR>
                    <a:lnB w="12700" cap="flat" cmpd="sng" algn="ctr">
                      <a:solidFill>
                        <a:schemeClr val="accent2">
                          <a:lumMod val="75000"/>
                        </a:schemeClr>
                      </a:solidFill>
                      <a:prstDash val="sysDash"/>
                      <a:round/>
                      <a:headEnd type="none" w="med" len="med"/>
                      <a:tailEnd type="none" w="med" len="med"/>
                    </a:lnB>
                  </a:tcPr>
                </a:tc>
                <a:tc hMerge="1">
                  <a:txBody>
                    <a:bodyPr/>
                    <a:lstStyle/>
                    <a:p>
                      <a:pPr algn="ctr" fontAlgn="b"/>
                      <a:endParaRPr lang="en-US" sz="1000" b="0" i="0" u="none" strike="noStrike" dirty="0">
                        <a:solidFill>
                          <a:srgbClr val="000000"/>
                        </a:solidFill>
                        <a:effectLst/>
                        <a:latin typeface="Calibri" panose="020F0502020204030204" pitchFamily="34" charset="0"/>
                      </a:endParaRPr>
                    </a:p>
                  </a:txBody>
                  <a:tcPr marL="8934" marR="8934" marT="8934" marB="0" anchor="b"/>
                </a:tc>
                <a:tc hMerge="1">
                  <a:txBody>
                    <a:bodyPr/>
                    <a:lstStyle/>
                    <a:p>
                      <a:pPr algn="ctr" fontAlgn="b"/>
                      <a:endParaRPr lang="en-US" sz="1000" b="0" i="0" u="none" strike="noStrike" dirty="0">
                        <a:solidFill>
                          <a:srgbClr val="000000"/>
                        </a:solidFill>
                        <a:effectLst/>
                        <a:latin typeface="Calibri" panose="020F0502020204030204" pitchFamily="34" charset="0"/>
                      </a:endParaRPr>
                    </a:p>
                  </a:txBody>
                  <a:tcPr marL="8934" marR="8934" marT="8934" marB="0" anchor="b"/>
                </a:tc>
              </a:tr>
              <a:tr h="355900">
                <a:tc>
                  <a:txBody>
                    <a:bodyPr/>
                    <a:lstStyle/>
                    <a:p>
                      <a:pPr algn="ctr" fontAlgn="b"/>
                      <a:r>
                        <a:rPr lang="en-US" sz="1200" u="none" strike="noStrike" dirty="0">
                          <a:effectLst/>
                        </a:rPr>
                        <a:t>Index Name</a:t>
                      </a:r>
                      <a:endParaRPr lang="en-US" sz="1200" b="0" i="0" u="none" strike="noStrike" dirty="0">
                        <a:solidFill>
                          <a:schemeClr val="bg2"/>
                        </a:solidFill>
                        <a:effectLst/>
                        <a:latin typeface="Calibri" panose="020F0502020204030204" pitchFamily="34" charset="0"/>
                      </a:endParaRPr>
                    </a:p>
                  </a:txBody>
                  <a:tcPr marL="8934" marR="8934" marT="8934" marB="0" anchor="ctr">
                    <a:lnR w="12700" cap="flat" cmpd="sng" algn="ctr">
                      <a:solidFill>
                        <a:schemeClr val="accent2">
                          <a:lumMod val="75000"/>
                        </a:schemeClr>
                      </a:solidFill>
                      <a:prstDash val="sysDash"/>
                      <a:round/>
                      <a:headEnd type="none" w="med" len="med"/>
                      <a:tailEnd type="none" w="med" len="med"/>
                    </a:lnR>
                    <a:lnT w="12700" cap="flat" cmpd="sng" algn="ctr">
                      <a:solidFill>
                        <a:schemeClr val="accent2">
                          <a:lumMod val="75000"/>
                        </a:schemeClr>
                      </a:solidFill>
                      <a:prstDash val="sysDash"/>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b"/>
                      <a:r>
                        <a:rPr lang="en-US" sz="1200" u="none" strike="noStrike" dirty="0" smtClean="0">
                          <a:effectLst/>
                        </a:rPr>
                        <a:t>Risk</a:t>
                      </a:r>
                      <a:endParaRPr lang="en-US" sz="1200" b="0" i="0" u="none" strike="noStrike" dirty="0">
                        <a:solidFill>
                          <a:schemeClr val="bg2"/>
                        </a:solidFill>
                        <a:effectLst/>
                        <a:latin typeface="Calibri" panose="020F0502020204030204" pitchFamily="34" charset="0"/>
                      </a:endParaRPr>
                    </a:p>
                  </a:txBody>
                  <a:tcPr marL="8934" marR="8934" marT="8934" marB="0" anchor="ctr">
                    <a:lnL w="12700" cap="flat" cmpd="sng" algn="ctr">
                      <a:solidFill>
                        <a:schemeClr val="accent2">
                          <a:lumMod val="75000"/>
                        </a:schemeClr>
                      </a:solidFill>
                      <a:prstDash val="sysDash"/>
                      <a:round/>
                      <a:headEnd type="none" w="med" len="med"/>
                      <a:tailEnd type="none" w="med" len="med"/>
                    </a:lnL>
                    <a:lnT w="12700" cap="flat" cmpd="sng" algn="ctr">
                      <a:solidFill>
                        <a:schemeClr val="accent2">
                          <a:lumMod val="75000"/>
                        </a:schemeClr>
                      </a:solidFill>
                      <a:prstDash val="sysDash"/>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b"/>
                      <a:r>
                        <a:rPr lang="en-US" sz="1200" u="none" strike="noStrike" dirty="0" smtClean="0">
                          <a:effectLst/>
                        </a:rPr>
                        <a:t>Number of Securities</a:t>
                      </a:r>
                      <a:endParaRPr lang="en-US" sz="1200" b="0" i="0" u="none" strike="noStrike" dirty="0">
                        <a:solidFill>
                          <a:schemeClr val="bg2"/>
                        </a:solidFill>
                        <a:effectLst/>
                        <a:latin typeface="Calibri" panose="020F0502020204030204" pitchFamily="34" charset="0"/>
                      </a:endParaRPr>
                    </a:p>
                  </a:txBody>
                  <a:tcPr marL="8934" marR="8934" marT="8934" marB="0" anchor="ctr">
                    <a:lnR w="12700" cap="flat" cmpd="sng" algn="ctr">
                      <a:solidFill>
                        <a:schemeClr val="accent2">
                          <a:lumMod val="75000"/>
                        </a:schemeClr>
                      </a:solidFill>
                      <a:prstDash val="sysDash"/>
                      <a:round/>
                      <a:headEnd type="none" w="med" len="med"/>
                      <a:tailEnd type="none" w="med" len="med"/>
                    </a:lnR>
                    <a:lnT w="12700" cap="flat" cmpd="sng" algn="ctr">
                      <a:solidFill>
                        <a:schemeClr val="accent2">
                          <a:lumMod val="75000"/>
                        </a:schemeClr>
                      </a:solidFill>
                      <a:prstDash val="sysDash"/>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en-US" sz="1200" u="none" strike="noStrike" dirty="0" smtClean="0">
                          <a:effectLst/>
                        </a:rPr>
                        <a:t>Risk</a:t>
                      </a:r>
                      <a:endParaRPr lang="en-US" sz="1200" b="0" i="0" u="none" strike="noStrike" dirty="0" smtClean="0">
                        <a:solidFill>
                          <a:schemeClr val="bg2"/>
                        </a:solidFill>
                        <a:effectLst/>
                        <a:latin typeface="Calibri" panose="020F0502020204030204" pitchFamily="34" charset="0"/>
                      </a:endParaRPr>
                    </a:p>
                  </a:txBody>
                  <a:tcPr marL="8934" marR="8934" marT="8934" marB="0" anchor="ctr">
                    <a:lnL w="12700" cap="flat" cmpd="sng" algn="ctr">
                      <a:solidFill>
                        <a:schemeClr val="accent2">
                          <a:lumMod val="75000"/>
                        </a:schemeClr>
                      </a:solidFill>
                      <a:prstDash val="sysDash"/>
                      <a:round/>
                      <a:headEnd type="none" w="med" len="med"/>
                      <a:tailEnd type="none" w="med" len="med"/>
                    </a:lnL>
                    <a:lnT w="12700" cap="flat" cmpd="sng" algn="ctr">
                      <a:solidFill>
                        <a:schemeClr val="accent2">
                          <a:lumMod val="75000"/>
                        </a:schemeClr>
                      </a:solidFill>
                      <a:prstDash val="sysDash"/>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b"/>
                      <a:r>
                        <a:rPr lang="en-US" sz="1200" u="none" strike="noStrike" dirty="0" smtClean="0">
                          <a:effectLst/>
                        </a:rPr>
                        <a:t>Turnover</a:t>
                      </a:r>
                      <a:endParaRPr lang="en-US" sz="1200" b="0" i="0" u="none" strike="noStrike" dirty="0">
                        <a:solidFill>
                          <a:schemeClr val="bg2"/>
                        </a:solidFill>
                        <a:effectLst/>
                        <a:latin typeface="Calibri" panose="020F0502020204030204" pitchFamily="34" charset="0"/>
                      </a:endParaRPr>
                    </a:p>
                  </a:txBody>
                  <a:tcPr marL="8934" marR="8934" marT="8934" marB="0" anchor="ctr">
                    <a:lnT w="12700" cap="flat" cmpd="sng" algn="ctr">
                      <a:solidFill>
                        <a:schemeClr val="accent2">
                          <a:lumMod val="75000"/>
                        </a:schemeClr>
                      </a:solidFill>
                      <a:prstDash val="sysDash"/>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b"/>
                      <a:r>
                        <a:rPr lang="en-US" sz="1200" u="none" strike="noStrike" dirty="0" smtClean="0">
                          <a:effectLst/>
                        </a:rPr>
                        <a:t>Number of Securities</a:t>
                      </a:r>
                      <a:endParaRPr lang="en-US" sz="1200" b="0" i="0" u="none" strike="noStrike" dirty="0">
                        <a:solidFill>
                          <a:schemeClr val="bg2"/>
                        </a:solidFill>
                        <a:effectLst/>
                        <a:latin typeface="Calibri" panose="020F0502020204030204" pitchFamily="34" charset="0"/>
                      </a:endParaRPr>
                    </a:p>
                  </a:txBody>
                  <a:tcPr marL="8934" marR="8934" marT="8934" marB="0" anchor="ctr">
                    <a:lnR w="12700" cap="flat" cmpd="sng" algn="ctr">
                      <a:solidFill>
                        <a:schemeClr val="accent2">
                          <a:lumMod val="75000"/>
                        </a:schemeClr>
                      </a:solidFill>
                      <a:prstDash val="sysDash"/>
                      <a:round/>
                      <a:headEnd type="none" w="med" len="med"/>
                      <a:tailEnd type="none" w="med" len="med"/>
                    </a:lnR>
                    <a:lnT w="12700" cap="flat" cmpd="sng" algn="ctr">
                      <a:solidFill>
                        <a:schemeClr val="accent2">
                          <a:lumMod val="75000"/>
                        </a:schemeClr>
                      </a:solidFill>
                      <a:prstDash val="sysDash"/>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en-US" sz="1200" u="none" strike="noStrike" dirty="0" smtClean="0">
                          <a:effectLst/>
                        </a:rPr>
                        <a:t>Risk</a:t>
                      </a:r>
                      <a:endParaRPr lang="en-US" sz="1200" b="0" i="0" u="none" strike="noStrike" dirty="0" smtClean="0">
                        <a:solidFill>
                          <a:schemeClr val="bg2"/>
                        </a:solidFill>
                        <a:effectLst/>
                        <a:latin typeface="Calibri" panose="020F0502020204030204" pitchFamily="34" charset="0"/>
                      </a:endParaRPr>
                    </a:p>
                  </a:txBody>
                  <a:tcPr marL="8934" marR="8934" marT="8934" marB="0" anchor="ctr">
                    <a:lnL w="12700" cap="flat" cmpd="sng" algn="ctr">
                      <a:solidFill>
                        <a:schemeClr val="accent2">
                          <a:lumMod val="75000"/>
                        </a:schemeClr>
                      </a:solidFill>
                      <a:prstDash val="sysDash"/>
                      <a:round/>
                      <a:headEnd type="none" w="med" len="med"/>
                      <a:tailEnd type="none" w="med" len="med"/>
                    </a:lnL>
                    <a:lnT w="12700" cap="flat" cmpd="sng" algn="ctr">
                      <a:solidFill>
                        <a:schemeClr val="accent2">
                          <a:lumMod val="75000"/>
                        </a:schemeClr>
                      </a:solidFill>
                      <a:prstDash val="sysDash"/>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b"/>
                      <a:r>
                        <a:rPr lang="en-US" sz="1200" u="none" strike="noStrike" dirty="0" smtClean="0">
                          <a:effectLst/>
                        </a:rPr>
                        <a:t>Turnover</a:t>
                      </a:r>
                      <a:endParaRPr lang="en-US" sz="1200" b="0" i="0" u="none" strike="noStrike" dirty="0">
                        <a:solidFill>
                          <a:schemeClr val="bg2"/>
                        </a:solidFill>
                        <a:effectLst/>
                        <a:latin typeface="Calibri" panose="020F0502020204030204" pitchFamily="34" charset="0"/>
                      </a:endParaRPr>
                    </a:p>
                  </a:txBody>
                  <a:tcPr marL="8934" marR="8934" marT="8934" marB="0" anchor="ctr">
                    <a:lnT w="12700" cap="flat" cmpd="sng" algn="ctr">
                      <a:solidFill>
                        <a:schemeClr val="accent2">
                          <a:lumMod val="75000"/>
                        </a:schemeClr>
                      </a:solidFill>
                      <a:prstDash val="sysDash"/>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b"/>
                      <a:r>
                        <a:rPr lang="en-US" sz="1200" u="none" strike="noStrike" dirty="0" smtClean="0">
                          <a:effectLst/>
                        </a:rPr>
                        <a:t>Number of Securities</a:t>
                      </a:r>
                      <a:endParaRPr lang="en-US" sz="1200" b="0" i="0" u="none" strike="noStrike" dirty="0">
                        <a:solidFill>
                          <a:schemeClr val="bg2"/>
                        </a:solidFill>
                        <a:effectLst/>
                        <a:latin typeface="Calibri" panose="020F0502020204030204" pitchFamily="34" charset="0"/>
                      </a:endParaRPr>
                    </a:p>
                  </a:txBody>
                  <a:tcPr marL="8934" marR="8934" marT="8934" marB="0" anchor="ctr">
                    <a:lnR w="12700" cap="flat" cmpd="sng" algn="ctr">
                      <a:noFill/>
                      <a:prstDash val="sysDash"/>
                      <a:round/>
                      <a:headEnd type="none" w="med" len="med"/>
                      <a:tailEnd type="none" w="med" len="med"/>
                    </a:lnR>
                    <a:lnT w="12700" cap="flat" cmpd="sng" algn="ctr">
                      <a:solidFill>
                        <a:schemeClr val="accent2">
                          <a:lumMod val="75000"/>
                        </a:schemeClr>
                      </a:solidFill>
                      <a:prstDash val="sysDash"/>
                      <a:round/>
                      <a:headEnd type="none" w="med" len="med"/>
                      <a:tailEnd type="none" w="med" len="med"/>
                    </a:lnT>
                    <a:lnB w="12700" cap="flat" cmpd="sng" algn="ctr">
                      <a:solidFill>
                        <a:schemeClr val="accent2"/>
                      </a:solidFill>
                      <a:prstDash val="solid"/>
                      <a:round/>
                      <a:headEnd type="none" w="med" len="med"/>
                      <a:tailEnd type="none" w="med" len="med"/>
                    </a:lnB>
                  </a:tcPr>
                </a:tc>
              </a:tr>
              <a:tr h="311180">
                <a:tc>
                  <a:txBody>
                    <a:bodyPr/>
                    <a:lstStyle/>
                    <a:p>
                      <a:pPr algn="ctr" fontAlgn="b"/>
                      <a:r>
                        <a:rPr lang="en-US" sz="1200" u="none" strike="noStrike" dirty="0">
                          <a:effectLst/>
                        </a:rPr>
                        <a:t>ACWI Min Vol</a:t>
                      </a:r>
                      <a:endParaRPr lang="en-US" sz="1200" b="0" i="0" u="none" strike="noStrike" dirty="0">
                        <a:solidFill>
                          <a:schemeClr val="bg2"/>
                        </a:solidFill>
                        <a:effectLst/>
                        <a:latin typeface="+mn-lt"/>
                      </a:endParaRPr>
                    </a:p>
                  </a:txBody>
                  <a:tcPr marL="8934" marR="8934" marT="8934" marB="0" anchor="ctr">
                    <a:lnR w="12700" cap="flat" cmpd="sng" algn="ctr">
                      <a:solidFill>
                        <a:schemeClr val="accent2">
                          <a:lumMod val="75000"/>
                        </a:schemeClr>
                      </a:solidFill>
                      <a:prstDash val="sysDash"/>
                      <a:round/>
                      <a:headEnd type="none" w="med" len="med"/>
                      <a:tailEnd type="none" w="med" len="med"/>
                    </a:lnR>
                    <a:lnT w="12700" cap="flat" cmpd="sng" algn="ctr">
                      <a:solidFill>
                        <a:schemeClr val="accent2"/>
                      </a:solidFill>
                      <a:prstDash val="solid"/>
                      <a:round/>
                      <a:headEnd type="none" w="med" len="med"/>
                      <a:tailEnd type="none" w="med" len="med"/>
                    </a:lnT>
                  </a:tcPr>
                </a:tc>
                <a:tc>
                  <a:txBody>
                    <a:bodyPr/>
                    <a:lstStyle/>
                    <a:p>
                      <a:pPr algn="ctr" fontAlgn="b"/>
                      <a:r>
                        <a:rPr lang="en-US" sz="1200" u="none" strike="noStrike" dirty="0">
                          <a:effectLst/>
                        </a:rPr>
                        <a:t>9.85%</a:t>
                      </a:r>
                      <a:endParaRPr lang="en-US" sz="1200" b="0" i="0" u="none" strike="noStrike" dirty="0">
                        <a:solidFill>
                          <a:schemeClr val="bg2"/>
                        </a:solidFill>
                        <a:effectLst/>
                        <a:latin typeface="+mn-lt"/>
                      </a:endParaRPr>
                    </a:p>
                  </a:txBody>
                  <a:tcPr marL="9525" marR="9525" marT="9525" marB="0" anchor="ctr">
                    <a:lnL w="12700" cap="flat" cmpd="sng" algn="ctr">
                      <a:solidFill>
                        <a:schemeClr val="accent2">
                          <a:lumMod val="75000"/>
                        </a:schemeClr>
                      </a:solidFill>
                      <a:prstDash val="sysDash"/>
                      <a:round/>
                      <a:headEnd type="none" w="med" len="med"/>
                      <a:tailEnd type="none" w="med" len="med"/>
                    </a:lnL>
                    <a:lnT w="12700" cap="flat" cmpd="sng" algn="ctr">
                      <a:solidFill>
                        <a:schemeClr val="accent2"/>
                      </a:solidFill>
                      <a:prstDash val="solid"/>
                      <a:round/>
                      <a:headEnd type="none" w="med" len="med"/>
                      <a:tailEnd type="none" w="med" len="med"/>
                    </a:lnT>
                  </a:tcPr>
                </a:tc>
                <a:tc>
                  <a:txBody>
                    <a:bodyPr/>
                    <a:lstStyle/>
                    <a:p>
                      <a:pPr algn="ctr" fontAlgn="b"/>
                      <a:r>
                        <a:rPr lang="en-US" sz="1200" u="none" strike="noStrike" dirty="0" smtClean="0">
                          <a:effectLst/>
                        </a:rPr>
                        <a:t>2501</a:t>
                      </a:r>
                      <a:endParaRPr lang="en-US" sz="1200" b="0" i="0" u="none" strike="noStrike" dirty="0">
                        <a:solidFill>
                          <a:schemeClr val="bg2"/>
                        </a:solidFill>
                        <a:effectLst/>
                        <a:latin typeface="+mn-lt"/>
                      </a:endParaRPr>
                    </a:p>
                  </a:txBody>
                  <a:tcPr marL="9525" marR="9525" marT="9525" marB="0" anchor="ctr">
                    <a:lnR w="12700" cap="flat" cmpd="sng" algn="ctr">
                      <a:solidFill>
                        <a:schemeClr val="accent2">
                          <a:lumMod val="75000"/>
                        </a:schemeClr>
                      </a:solidFill>
                      <a:prstDash val="sysDash"/>
                      <a:round/>
                      <a:headEnd type="none" w="med" len="med"/>
                      <a:tailEnd type="none" w="med" len="med"/>
                    </a:lnR>
                    <a:lnT w="12700" cap="flat" cmpd="sng" algn="ctr">
                      <a:solidFill>
                        <a:schemeClr val="accent2"/>
                      </a:solidFill>
                      <a:prstDash val="solid"/>
                      <a:round/>
                      <a:headEnd type="none" w="med" len="med"/>
                      <a:tailEnd type="none" w="med" len="med"/>
                    </a:lnT>
                  </a:tcPr>
                </a:tc>
                <a:tc>
                  <a:txBody>
                    <a:bodyPr/>
                    <a:lstStyle/>
                    <a:p>
                      <a:pPr algn="ctr" fontAlgn="b"/>
                      <a:r>
                        <a:rPr lang="en-US" sz="1200" u="none" strike="noStrike" dirty="0" smtClean="0">
                          <a:effectLst/>
                        </a:rPr>
                        <a:t>6.63%</a:t>
                      </a:r>
                      <a:endParaRPr lang="en-US" sz="1200" b="0" i="0" u="none" strike="noStrike" dirty="0">
                        <a:solidFill>
                          <a:schemeClr val="bg2"/>
                        </a:solidFill>
                        <a:effectLst/>
                        <a:latin typeface="+mn-lt"/>
                      </a:endParaRPr>
                    </a:p>
                  </a:txBody>
                  <a:tcPr marL="8934" marR="8934" marT="8934" marB="0" anchor="ctr">
                    <a:lnL w="12700" cap="flat" cmpd="sng" algn="ctr">
                      <a:solidFill>
                        <a:schemeClr val="accent2">
                          <a:lumMod val="75000"/>
                        </a:schemeClr>
                      </a:solidFill>
                      <a:prstDash val="sysDash"/>
                      <a:round/>
                      <a:headEnd type="none" w="med" len="med"/>
                      <a:tailEnd type="none" w="med" len="med"/>
                    </a:lnL>
                    <a:lnT w="12700" cap="flat" cmpd="sng" algn="ctr">
                      <a:solidFill>
                        <a:schemeClr val="accent2"/>
                      </a:solidFill>
                      <a:prstDash val="solid"/>
                      <a:round/>
                      <a:headEnd type="none" w="med" len="med"/>
                      <a:tailEnd type="none" w="med" len="med"/>
                    </a:lnT>
                  </a:tcPr>
                </a:tc>
                <a:tc>
                  <a:txBody>
                    <a:bodyPr/>
                    <a:lstStyle/>
                    <a:p>
                      <a:pPr algn="ctr" fontAlgn="b"/>
                      <a:r>
                        <a:rPr lang="en-US" sz="1200" u="none" strike="noStrike" dirty="0" smtClean="0">
                          <a:effectLst/>
                        </a:rPr>
                        <a:t>10%</a:t>
                      </a:r>
                      <a:endParaRPr lang="en-US" sz="1200" b="0" i="0" u="none" strike="noStrike" dirty="0">
                        <a:solidFill>
                          <a:schemeClr val="bg2"/>
                        </a:solidFill>
                        <a:effectLst/>
                        <a:latin typeface="+mn-lt"/>
                      </a:endParaRPr>
                    </a:p>
                  </a:txBody>
                  <a:tcPr marL="8934" marR="8934" marT="8934" marB="0" anchor="ctr">
                    <a:lnT w="12700" cap="flat" cmpd="sng" algn="ctr">
                      <a:solidFill>
                        <a:schemeClr val="accent2"/>
                      </a:solidFill>
                      <a:prstDash val="solid"/>
                      <a:round/>
                      <a:headEnd type="none" w="med" len="med"/>
                      <a:tailEnd type="none" w="med" len="med"/>
                    </a:lnT>
                  </a:tcPr>
                </a:tc>
                <a:tc>
                  <a:txBody>
                    <a:bodyPr/>
                    <a:lstStyle/>
                    <a:p>
                      <a:pPr algn="ctr" fontAlgn="b"/>
                      <a:r>
                        <a:rPr lang="en-US" sz="1200" u="none" strike="noStrike" dirty="0" smtClean="0">
                          <a:effectLst/>
                        </a:rPr>
                        <a:t>403</a:t>
                      </a:r>
                      <a:endParaRPr lang="en-US" sz="1200" b="0" i="0" u="none" strike="noStrike" dirty="0">
                        <a:solidFill>
                          <a:schemeClr val="bg2"/>
                        </a:solidFill>
                        <a:effectLst/>
                        <a:latin typeface="+mn-lt"/>
                      </a:endParaRPr>
                    </a:p>
                  </a:txBody>
                  <a:tcPr marL="8934" marR="8934" marT="8934" marB="0" anchor="ctr">
                    <a:lnR w="12700" cap="flat" cmpd="sng" algn="ctr">
                      <a:solidFill>
                        <a:schemeClr val="accent2">
                          <a:lumMod val="75000"/>
                        </a:schemeClr>
                      </a:solidFill>
                      <a:prstDash val="sysDash"/>
                      <a:round/>
                      <a:headEnd type="none" w="med" len="med"/>
                      <a:tailEnd type="none" w="med" len="med"/>
                    </a:lnR>
                    <a:lnT w="12700" cap="flat" cmpd="sng" algn="ctr">
                      <a:solidFill>
                        <a:schemeClr val="accent2"/>
                      </a:solidFill>
                      <a:prstDash val="solid"/>
                      <a:round/>
                      <a:headEnd type="none" w="med" len="med"/>
                      <a:tailEnd type="none" w="med" len="med"/>
                    </a:lnT>
                  </a:tcPr>
                </a:tc>
                <a:tc>
                  <a:txBody>
                    <a:bodyPr/>
                    <a:lstStyle/>
                    <a:p>
                      <a:pPr algn="ctr" fontAlgn="b"/>
                      <a:r>
                        <a:rPr lang="en-US" sz="1200" u="none" strike="noStrike" dirty="0" smtClean="0">
                          <a:effectLst/>
                        </a:rPr>
                        <a:t>6.60%</a:t>
                      </a:r>
                      <a:endParaRPr lang="en-US" sz="1200" b="0" i="0" u="none" strike="noStrike" dirty="0">
                        <a:solidFill>
                          <a:schemeClr val="bg2"/>
                        </a:solidFill>
                        <a:effectLst/>
                        <a:latin typeface="+mn-lt"/>
                      </a:endParaRPr>
                    </a:p>
                  </a:txBody>
                  <a:tcPr marL="8934" marR="8934" marT="8934" marB="0" anchor="ctr">
                    <a:lnL w="12700" cap="flat" cmpd="sng" algn="ctr">
                      <a:solidFill>
                        <a:schemeClr val="accent2">
                          <a:lumMod val="75000"/>
                        </a:schemeClr>
                      </a:solidFill>
                      <a:prstDash val="sysDash"/>
                      <a:round/>
                      <a:headEnd type="none" w="med" len="med"/>
                      <a:tailEnd type="none" w="med" len="med"/>
                    </a:lnL>
                    <a:lnT w="12700" cap="flat" cmpd="sng" algn="ctr">
                      <a:solidFill>
                        <a:schemeClr val="accent2"/>
                      </a:solidFill>
                      <a:prstDash val="solid"/>
                      <a:round/>
                      <a:headEnd type="none" w="med" len="med"/>
                      <a:tailEnd type="none" w="med" len="med"/>
                    </a:lnT>
                  </a:tcPr>
                </a:tc>
                <a:tc>
                  <a:txBody>
                    <a:bodyPr/>
                    <a:lstStyle/>
                    <a:p>
                      <a:pPr marL="0" algn="ctr" rtl="0" eaLnBrk="1" fontAlgn="b" latinLnBrk="0" hangingPunct="1">
                        <a:spcBef>
                          <a:spcPts val="0"/>
                        </a:spcBef>
                        <a:spcAft>
                          <a:spcPts val="0"/>
                        </a:spcAft>
                      </a:pPr>
                      <a:r>
                        <a:rPr lang="en-US" sz="1200" u="none" strike="noStrike" kern="1200" dirty="0">
                          <a:effectLst/>
                        </a:rPr>
                        <a:t>10%</a:t>
                      </a:r>
                      <a:endParaRPr lang="en-US" sz="1200" b="0" i="0" u="none" strike="noStrike" dirty="0">
                        <a:solidFill>
                          <a:schemeClr val="bg2"/>
                        </a:solidFill>
                        <a:effectLst/>
                        <a:latin typeface="+mn-lt"/>
                      </a:endParaRPr>
                    </a:p>
                  </a:txBody>
                  <a:tcPr marL="8890" marR="8890" marT="8890" marB="0" anchor="ctr">
                    <a:lnT w="12700" cap="flat" cmpd="sng" algn="ctr">
                      <a:solidFill>
                        <a:schemeClr val="accent2"/>
                      </a:solidFill>
                      <a:prstDash val="solid"/>
                      <a:round/>
                      <a:headEnd type="none" w="med" len="med"/>
                      <a:tailEnd type="none" w="med" len="med"/>
                    </a:lnT>
                  </a:tcPr>
                </a:tc>
                <a:tc>
                  <a:txBody>
                    <a:bodyPr/>
                    <a:lstStyle/>
                    <a:p>
                      <a:pPr algn="ctr" fontAlgn="b"/>
                      <a:r>
                        <a:rPr lang="en-US" sz="1200" u="none" strike="noStrike" dirty="0" smtClean="0">
                          <a:effectLst/>
                        </a:rPr>
                        <a:t>422</a:t>
                      </a:r>
                      <a:endParaRPr lang="en-US" sz="1200" b="0" i="0" u="none" strike="noStrike" dirty="0">
                        <a:solidFill>
                          <a:schemeClr val="bg2"/>
                        </a:solidFill>
                        <a:effectLst/>
                        <a:latin typeface="+mn-lt"/>
                      </a:endParaRPr>
                    </a:p>
                  </a:txBody>
                  <a:tcPr marL="8934" marR="8934" marT="8934" marB="0" anchor="ctr">
                    <a:lnR w="12700" cap="flat" cmpd="sng" algn="ctr">
                      <a:noFill/>
                      <a:prstDash val="sysDash"/>
                      <a:round/>
                      <a:headEnd type="none" w="med" len="med"/>
                      <a:tailEnd type="none" w="med" len="med"/>
                    </a:lnR>
                    <a:lnT w="12700" cap="flat" cmpd="sng" algn="ctr">
                      <a:solidFill>
                        <a:schemeClr val="accent2"/>
                      </a:solidFill>
                      <a:prstDash val="solid"/>
                      <a:round/>
                      <a:headEnd type="none" w="med" len="med"/>
                      <a:tailEnd type="none" w="med" len="med"/>
                    </a:lnT>
                  </a:tcPr>
                </a:tc>
              </a:tr>
              <a:tr h="311180">
                <a:tc>
                  <a:txBody>
                    <a:bodyPr/>
                    <a:lstStyle/>
                    <a:p>
                      <a:pPr algn="ctr" fontAlgn="b"/>
                      <a:r>
                        <a:rPr lang="en-US" sz="1200" u="none" strike="noStrike" dirty="0">
                          <a:effectLst/>
                        </a:rPr>
                        <a:t>USA Min Vol</a:t>
                      </a:r>
                      <a:endParaRPr lang="en-US" sz="1200" b="0" i="0" u="none" strike="noStrike" dirty="0">
                        <a:solidFill>
                          <a:schemeClr val="bg2"/>
                        </a:solidFill>
                        <a:effectLst/>
                        <a:latin typeface="+mn-lt"/>
                      </a:endParaRPr>
                    </a:p>
                  </a:txBody>
                  <a:tcPr marL="8934" marR="8934" marT="8934" marB="0" anchor="ctr">
                    <a:lnR w="12700" cap="flat" cmpd="sng" algn="ctr">
                      <a:solidFill>
                        <a:schemeClr val="accent2">
                          <a:lumMod val="75000"/>
                        </a:schemeClr>
                      </a:solidFill>
                      <a:prstDash val="sysDash"/>
                      <a:round/>
                      <a:headEnd type="none" w="med" len="med"/>
                      <a:tailEnd type="none" w="med" len="med"/>
                    </a:lnR>
                  </a:tcPr>
                </a:tc>
                <a:tc>
                  <a:txBody>
                    <a:bodyPr/>
                    <a:lstStyle/>
                    <a:p>
                      <a:pPr algn="ctr" fontAlgn="b"/>
                      <a:r>
                        <a:rPr lang="en-US" sz="1200" u="none" strike="noStrike" dirty="0">
                          <a:effectLst/>
                        </a:rPr>
                        <a:t>9.34%</a:t>
                      </a:r>
                      <a:endParaRPr lang="en-US" sz="1200" b="0" i="0" u="none" strike="noStrike" dirty="0">
                        <a:solidFill>
                          <a:schemeClr val="bg2"/>
                        </a:solidFill>
                        <a:effectLst/>
                        <a:latin typeface="+mn-lt"/>
                      </a:endParaRPr>
                    </a:p>
                  </a:txBody>
                  <a:tcPr marL="9525" marR="9525" marT="9525" marB="0" anchor="ctr">
                    <a:lnL w="12700" cap="flat" cmpd="sng" algn="ctr">
                      <a:solidFill>
                        <a:schemeClr val="accent2">
                          <a:lumMod val="75000"/>
                        </a:schemeClr>
                      </a:solidFill>
                      <a:prstDash val="sysDash"/>
                      <a:round/>
                      <a:headEnd type="none" w="med" len="med"/>
                      <a:tailEnd type="none" w="med" len="med"/>
                    </a:lnL>
                  </a:tcPr>
                </a:tc>
                <a:tc>
                  <a:txBody>
                    <a:bodyPr/>
                    <a:lstStyle/>
                    <a:p>
                      <a:pPr algn="ctr" fontAlgn="b"/>
                      <a:r>
                        <a:rPr lang="en-US" sz="1200" u="none" strike="noStrike" dirty="0" smtClean="0">
                          <a:effectLst/>
                        </a:rPr>
                        <a:t>633</a:t>
                      </a:r>
                      <a:endParaRPr lang="en-US" sz="1200" b="0" i="0" u="none" strike="noStrike" dirty="0">
                        <a:solidFill>
                          <a:schemeClr val="bg2"/>
                        </a:solidFill>
                        <a:effectLst/>
                        <a:latin typeface="+mn-lt"/>
                      </a:endParaRPr>
                    </a:p>
                  </a:txBody>
                  <a:tcPr marL="9525" marR="9525" marT="9525" marB="0" anchor="ctr">
                    <a:lnR w="12700" cap="flat" cmpd="sng" algn="ctr">
                      <a:solidFill>
                        <a:schemeClr val="accent2">
                          <a:lumMod val="75000"/>
                        </a:schemeClr>
                      </a:solidFill>
                      <a:prstDash val="sysDash"/>
                      <a:round/>
                      <a:headEnd type="none" w="med" len="med"/>
                      <a:tailEnd type="none" w="med" len="med"/>
                    </a:lnR>
                  </a:tcPr>
                </a:tc>
                <a:tc>
                  <a:txBody>
                    <a:bodyPr/>
                    <a:lstStyle/>
                    <a:p>
                      <a:pPr algn="ctr" fontAlgn="b"/>
                      <a:r>
                        <a:rPr lang="en-US" sz="1200" u="none" strike="noStrike" dirty="0" smtClean="0">
                          <a:effectLst/>
                        </a:rPr>
                        <a:t>7.07%</a:t>
                      </a:r>
                      <a:endParaRPr lang="en-US" sz="1200" b="0" i="0" u="none" strike="noStrike" dirty="0">
                        <a:solidFill>
                          <a:schemeClr val="bg2"/>
                        </a:solidFill>
                        <a:effectLst/>
                        <a:latin typeface="+mn-lt"/>
                      </a:endParaRPr>
                    </a:p>
                  </a:txBody>
                  <a:tcPr marL="8934" marR="8934" marT="8934" marB="0" anchor="ctr">
                    <a:lnL w="12700" cap="flat" cmpd="sng" algn="ctr">
                      <a:solidFill>
                        <a:schemeClr val="accent2">
                          <a:lumMod val="75000"/>
                        </a:schemeClr>
                      </a:solidFill>
                      <a:prstDash val="sysDash"/>
                      <a:round/>
                      <a:headEnd type="none" w="med" len="med"/>
                      <a:tailEnd type="none" w="med" len="med"/>
                    </a:lnL>
                  </a:tcPr>
                </a:tc>
                <a:tc>
                  <a:txBody>
                    <a:bodyPr/>
                    <a:lstStyle/>
                    <a:p>
                      <a:pPr algn="ctr" fontAlgn="b"/>
                      <a:r>
                        <a:rPr lang="en-US" sz="1200" u="none" strike="noStrike" dirty="0" smtClean="0">
                          <a:effectLst/>
                        </a:rPr>
                        <a:t>10%</a:t>
                      </a:r>
                      <a:endParaRPr lang="en-US" sz="1200" b="0" i="0" u="none" strike="noStrike" dirty="0">
                        <a:solidFill>
                          <a:schemeClr val="bg2"/>
                        </a:solidFill>
                        <a:effectLst/>
                        <a:latin typeface="+mn-lt"/>
                      </a:endParaRPr>
                    </a:p>
                  </a:txBody>
                  <a:tcPr marL="8934" marR="8934" marT="8934" marB="0" anchor="ctr"/>
                </a:tc>
                <a:tc>
                  <a:txBody>
                    <a:bodyPr/>
                    <a:lstStyle/>
                    <a:p>
                      <a:pPr algn="ctr" fontAlgn="b"/>
                      <a:r>
                        <a:rPr lang="en-US" sz="1200" u="none" strike="noStrike" dirty="0" smtClean="0">
                          <a:effectLst/>
                        </a:rPr>
                        <a:t>208</a:t>
                      </a:r>
                      <a:endParaRPr lang="en-US" sz="1200" b="0" i="0" u="none" strike="noStrike" dirty="0">
                        <a:solidFill>
                          <a:schemeClr val="bg2"/>
                        </a:solidFill>
                        <a:effectLst/>
                        <a:latin typeface="+mn-lt"/>
                      </a:endParaRPr>
                    </a:p>
                  </a:txBody>
                  <a:tcPr marL="8934" marR="8934" marT="8934" marB="0" anchor="ctr">
                    <a:lnR w="12700" cap="flat" cmpd="sng" algn="ctr">
                      <a:solidFill>
                        <a:schemeClr val="accent2">
                          <a:lumMod val="75000"/>
                        </a:schemeClr>
                      </a:solidFill>
                      <a:prstDash val="sysDash"/>
                      <a:round/>
                      <a:headEnd type="none" w="med" len="med"/>
                      <a:tailEnd type="none" w="med" len="med"/>
                    </a:lnR>
                  </a:tcPr>
                </a:tc>
                <a:tc>
                  <a:txBody>
                    <a:bodyPr/>
                    <a:lstStyle/>
                    <a:p>
                      <a:pPr algn="ctr" fontAlgn="b"/>
                      <a:r>
                        <a:rPr lang="en-US" sz="1200" u="none" strike="noStrike" dirty="0" smtClean="0">
                          <a:effectLst/>
                        </a:rPr>
                        <a:t>7.04%</a:t>
                      </a:r>
                      <a:endParaRPr lang="en-US" sz="1200" b="0" i="0" u="none" strike="noStrike" dirty="0">
                        <a:solidFill>
                          <a:schemeClr val="bg2"/>
                        </a:solidFill>
                        <a:effectLst/>
                        <a:latin typeface="+mn-lt"/>
                      </a:endParaRPr>
                    </a:p>
                  </a:txBody>
                  <a:tcPr marL="8934" marR="8934" marT="8934" marB="0" anchor="ctr">
                    <a:lnL w="12700" cap="flat" cmpd="sng" algn="ctr">
                      <a:solidFill>
                        <a:schemeClr val="accent2">
                          <a:lumMod val="75000"/>
                        </a:schemeClr>
                      </a:solidFill>
                      <a:prstDash val="sysDash"/>
                      <a:round/>
                      <a:headEnd type="none" w="med" len="med"/>
                      <a:tailEnd type="none" w="med" len="med"/>
                    </a:lnL>
                  </a:tcPr>
                </a:tc>
                <a:tc>
                  <a:txBody>
                    <a:bodyPr/>
                    <a:lstStyle/>
                    <a:p>
                      <a:pPr marL="0" algn="ctr" rtl="0" eaLnBrk="1" fontAlgn="b" latinLnBrk="0" hangingPunct="1">
                        <a:spcBef>
                          <a:spcPts val="0"/>
                        </a:spcBef>
                        <a:spcAft>
                          <a:spcPts val="0"/>
                        </a:spcAft>
                      </a:pPr>
                      <a:r>
                        <a:rPr lang="en-US" sz="1200" u="none" strike="noStrike" kern="1200" dirty="0">
                          <a:effectLst/>
                        </a:rPr>
                        <a:t>10%</a:t>
                      </a:r>
                      <a:endParaRPr lang="en-US" sz="1200" b="0" i="0" u="none" strike="noStrike" dirty="0">
                        <a:solidFill>
                          <a:schemeClr val="bg2"/>
                        </a:solidFill>
                        <a:effectLst/>
                        <a:latin typeface="+mn-lt"/>
                      </a:endParaRPr>
                    </a:p>
                  </a:txBody>
                  <a:tcPr marL="8890" marR="8890" marT="8890" marB="0" anchor="ctr"/>
                </a:tc>
                <a:tc>
                  <a:txBody>
                    <a:bodyPr/>
                    <a:lstStyle/>
                    <a:p>
                      <a:pPr algn="ctr" fontAlgn="b"/>
                      <a:r>
                        <a:rPr lang="en-US" sz="1200" u="none" strike="noStrike" dirty="0" smtClean="0">
                          <a:effectLst/>
                        </a:rPr>
                        <a:t>212</a:t>
                      </a:r>
                      <a:endParaRPr lang="en-US" sz="1200" b="0" i="0" u="none" strike="noStrike" dirty="0">
                        <a:solidFill>
                          <a:schemeClr val="bg2"/>
                        </a:solidFill>
                        <a:effectLst/>
                        <a:latin typeface="+mn-lt"/>
                      </a:endParaRPr>
                    </a:p>
                  </a:txBody>
                  <a:tcPr marL="8934" marR="8934" marT="8934" marB="0" anchor="ctr">
                    <a:lnR w="12700" cap="flat" cmpd="sng" algn="ctr">
                      <a:noFill/>
                      <a:prstDash val="sysDash"/>
                      <a:round/>
                      <a:headEnd type="none" w="med" len="med"/>
                      <a:tailEnd type="none" w="med" len="med"/>
                    </a:lnR>
                  </a:tcPr>
                </a:tc>
              </a:tr>
              <a:tr h="311180">
                <a:tc>
                  <a:txBody>
                    <a:bodyPr/>
                    <a:lstStyle/>
                    <a:p>
                      <a:pPr algn="ctr" fontAlgn="b"/>
                      <a:r>
                        <a:rPr lang="en-US" sz="1200" u="none" strike="noStrike" dirty="0">
                          <a:effectLst/>
                        </a:rPr>
                        <a:t>World Min Vol</a:t>
                      </a:r>
                      <a:endParaRPr lang="en-US" sz="1200" b="0" i="0" u="none" strike="noStrike" dirty="0">
                        <a:solidFill>
                          <a:schemeClr val="bg2"/>
                        </a:solidFill>
                        <a:effectLst/>
                        <a:latin typeface="+mn-lt"/>
                      </a:endParaRPr>
                    </a:p>
                  </a:txBody>
                  <a:tcPr marL="8934" marR="8934" marT="8934" marB="0" anchor="ctr">
                    <a:lnR w="12700" cap="flat" cmpd="sng" algn="ctr">
                      <a:solidFill>
                        <a:schemeClr val="accent2">
                          <a:lumMod val="75000"/>
                        </a:schemeClr>
                      </a:solidFill>
                      <a:prstDash val="sysDash"/>
                      <a:round/>
                      <a:headEnd type="none" w="med" len="med"/>
                      <a:tailEnd type="none" w="med" len="med"/>
                    </a:lnR>
                  </a:tcPr>
                </a:tc>
                <a:tc>
                  <a:txBody>
                    <a:bodyPr/>
                    <a:lstStyle/>
                    <a:p>
                      <a:pPr algn="ctr" fontAlgn="b"/>
                      <a:r>
                        <a:rPr lang="en-US" sz="1200" u="none" strike="noStrike" dirty="0">
                          <a:effectLst/>
                        </a:rPr>
                        <a:t>9.80%</a:t>
                      </a:r>
                      <a:endParaRPr lang="en-US" sz="1200" b="0" i="0" u="none" strike="noStrike" dirty="0">
                        <a:solidFill>
                          <a:schemeClr val="bg2"/>
                        </a:solidFill>
                        <a:effectLst/>
                        <a:latin typeface="+mn-lt"/>
                      </a:endParaRPr>
                    </a:p>
                  </a:txBody>
                  <a:tcPr marL="9525" marR="9525" marT="9525" marB="0" anchor="ctr">
                    <a:lnL w="12700" cap="flat" cmpd="sng" algn="ctr">
                      <a:solidFill>
                        <a:schemeClr val="accent2">
                          <a:lumMod val="75000"/>
                        </a:schemeClr>
                      </a:solidFill>
                      <a:prstDash val="sysDash"/>
                      <a:round/>
                      <a:headEnd type="none" w="med" len="med"/>
                      <a:tailEnd type="none" w="med" len="med"/>
                    </a:lnL>
                  </a:tcPr>
                </a:tc>
                <a:tc>
                  <a:txBody>
                    <a:bodyPr/>
                    <a:lstStyle/>
                    <a:p>
                      <a:pPr algn="ctr" fontAlgn="b"/>
                      <a:r>
                        <a:rPr lang="en-US" sz="1200" u="none" strike="noStrike" dirty="0" smtClean="0">
                          <a:effectLst/>
                        </a:rPr>
                        <a:t>1654</a:t>
                      </a:r>
                      <a:endParaRPr lang="en-US" sz="1200" b="0" i="0" u="none" strike="noStrike" dirty="0">
                        <a:solidFill>
                          <a:schemeClr val="bg2"/>
                        </a:solidFill>
                        <a:effectLst/>
                        <a:latin typeface="+mn-lt"/>
                      </a:endParaRPr>
                    </a:p>
                  </a:txBody>
                  <a:tcPr marL="9525" marR="9525" marT="9525" marB="0" anchor="ctr">
                    <a:lnR w="12700" cap="flat" cmpd="sng" algn="ctr">
                      <a:solidFill>
                        <a:schemeClr val="accent2">
                          <a:lumMod val="75000"/>
                        </a:schemeClr>
                      </a:solidFill>
                      <a:prstDash val="sysDash"/>
                      <a:round/>
                      <a:headEnd type="none" w="med" len="med"/>
                      <a:tailEnd type="none" w="med" len="med"/>
                    </a:lnR>
                  </a:tcPr>
                </a:tc>
                <a:tc>
                  <a:txBody>
                    <a:bodyPr/>
                    <a:lstStyle/>
                    <a:p>
                      <a:pPr algn="ctr" fontAlgn="b"/>
                      <a:r>
                        <a:rPr lang="en-US" sz="1200" u="none" strike="noStrike" dirty="0" smtClean="0">
                          <a:effectLst/>
                        </a:rPr>
                        <a:t>6.69%</a:t>
                      </a:r>
                      <a:endParaRPr lang="en-US" sz="1200" b="0" i="0" u="none" strike="noStrike" dirty="0">
                        <a:solidFill>
                          <a:schemeClr val="bg2"/>
                        </a:solidFill>
                        <a:effectLst/>
                        <a:latin typeface="+mn-lt"/>
                      </a:endParaRPr>
                    </a:p>
                  </a:txBody>
                  <a:tcPr marL="8934" marR="8934" marT="8934" marB="0" anchor="ctr">
                    <a:lnL w="12700" cap="flat" cmpd="sng" algn="ctr">
                      <a:solidFill>
                        <a:schemeClr val="accent2">
                          <a:lumMod val="75000"/>
                        </a:schemeClr>
                      </a:solidFill>
                      <a:prstDash val="sysDash"/>
                      <a:round/>
                      <a:headEnd type="none" w="med" len="med"/>
                      <a:tailEnd type="none" w="med" len="med"/>
                    </a:lnL>
                  </a:tcPr>
                </a:tc>
                <a:tc>
                  <a:txBody>
                    <a:bodyPr/>
                    <a:lstStyle/>
                    <a:p>
                      <a:pPr algn="ctr" fontAlgn="b"/>
                      <a:r>
                        <a:rPr lang="en-US" sz="1200" u="none" strike="noStrike" dirty="0" smtClean="0">
                          <a:effectLst/>
                        </a:rPr>
                        <a:t>10%</a:t>
                      </a:r>
                      <a:endParaRPr lang="en-US" sz="1200" b="0" i="0" u="none" strike="noStrike" dirty="0">
                        <a:solidFill>
                          <a:schemeClr val="bg2"/>
                        </a:solidFill>
                        <a:effectLst/>
                        <a:latin typeface="+mn-lt"/>
                      </a:endParaRPr>
                    </a:p>
                  </a:txBody>
                  <a:tcPr marL="8934" marR="8934" marT="8934" marB="0" anchor="ctr"/>
                </a:tc>
                <a:tc>
                  <a:txBody>
                    <a:bodyPr/>
                    <a:lstStyle/>
                    <a:p>
                      <a:pPr algn="ctr" fontAlgn="b"/>
                      <a:r>
                        <a:rPr lang="en-US" sz="1200" u="none" strike="noStrike" dirty="0" smtClean="0">
                          <a:effectLst/>
                        </a:rPr>
                        <a:t>332</a:t>
                      </a:r>
                      <a:endParaRPr lang="en-US" sz="1200" b="0" i="0" u="none" strike="noStrike" dirty="0">
                        <a:solidFill>
                          <a:schemeClr val="bg2"/>
                        </a:solidFill>
                        <a:effectLst/>
                        <a:latin typeface="+mn-lt"/>
                      </a:endParaRPr>
                    </a:p>
                  </a:txBody>
                  <a:tcPr marL="8934" marR="8934" marT="8934" marB="0" anchor="ctr">
                    <a:lnR w="12700" cap="flat" cmpd="sng" algn="ctr">
                      <a:solidFill>
                        <a:schemeClr val="accent2">
                          <a:lumMod val="75000"/>
                        </a:schemeClr>
                      </a:solidFill>
                      <a:prstDash val="sysDash"/>
                      <a:round/>
                      <a:headEnd type="none" w="med" len="med"/>
                      <a:tailEnd type="none" w="med" len="med"/>
                    </a:lnR>
                  </a:tcPr>
                </a:tc>
                <a:tc>
                  <a:txBody>
                    <a:bodyPr/>
                    <a:lstStyle/>
                    <a:p>
                      <a:pPr algn="ctr" fontAlgn="b"/>
                      <a:r>
                        <a:rPr lang="en-US" sz="1200" u="none" strike="noStrike" dirty="0" smtClean="0">
                          <a:effectLst/>
                        </a:rPr>
                        <a:t>6.67%</a:t>
                      </a:r>
                      <a:endParaRPr lang="en-US" sz="1200" b="0" i="0" u="none" strike="noStrike" dirty="0">
                        <a:solidFill>
                          <a:schemeClr val="bg2"/>
                        </a:solidFill>
                        <a:effectLst/>
                        <a:latin typeface="+mn-lt"/>
                      </a:endParaRPr>
                    </a:p>
                  </a:txBody>
                  <a:tcPr marL="8934" marR="8934" marT="8934" marB="0" anchor="ctr">
                    <a:lnL w="12700" cap="flat" cmpd="sng" algn="ctr">
                      <a:solidFill>
                        <a:schemeClr val="accent2">
                          <a:lumMod val="75000"/>
                        </a:schemeClr>
                      </a:solidFill>
                      <a:prstDash val="sysDash"/>
                      <a:round/>
                      <a:headEnd type="none" w="med" len="med"/>
                      <a:tailEnd type="none" w="med" len="med"/>
                    </a:lnL>
                  </a:tcPr>
                </a:tc>
                <a:tc>
                  <a:txBody>
                    <a:bodyPr/>
                    <a:lstStyle/>
                    <a:p>
                      <a:pPr marL="0" algn="ctr" rtl="0" eaLnBrk="1" fontAlgn="b" latinLnBrk="0" hangingPunct="1">
                        <a:spcBef>
                          <a:spcPts val="0"/>
                        </a:spcBef>
                        <a:spcAft>
                          <a:spcPts val="0"/>
                        </a:spcAft>
                      </a:pPr>
                      <a:r>
                        <a:rPr lang="en-US" sz="1200" u="none" strike="noStrike" kern="1200" dirty="0">
                          <a:effectLst/>
                        </a:rPr>
                        <a:t>10%</a:t>
                      </a:r>
                      <a:endParaRPr lang="en-US" sz="1200" b="0" i="0" u="none" strike="noStrike" dirty="0">
                        <a:solidFill>
                          <a:schemeClr val="bg2"/>
                        </a:solidFill>
                        <a:effectLst/>
                        <a:latin typeface="+mn-lt"/>
                      </a:endParaRPr>
                    </a:p>
                  </a:txBody>
                  <a:tcPr marL="8890" marR="8890" marT="8890" marB="0" anchor="ctr"/>
                </a:tc>
                <a:tc>
                  <a:txBody>
                    <a:bodyPr/>
                    <a:lstStyle/>
                    <a:p>
                      <a:pPr algn="ctr" fontAlgn="b"/>
                      <a:r>
                        <a:rPr lang="en-US" sz="1200" u="none" strike="noStrike" dirty="0" smtClean="0">
                          <a:effectLst/>
                        </a:rPr>
                        <a:t>332</a:t>
                      </a:r>
                      <a:endParaRPr lang="en-US" sz="1200" b="0" i="0" u="none" strike="noStrike" dirty="0">
                        <a:solidFill>
                          <a:schemeClr val="bg2"/>
                        </a:solidFill>
                        <a:effectLst/>
                        <a:latin typeface="+mn-lt"/>
                      </a:endParaRPr>
                    </a:p>
                  </a:txBody>
                  <a:tcPr marL="8934" marR="8934" marT="8934" marB="0" anchor="ctr">
                    <a:lnR w="12700" cap="flat" cmpd="sng" algn="ctr">
                      <a:noFill/>
                      <a:prstDash val="sysDash"/>
                      <a:round/>
                      <a:headEnd type="none" w="med" len="med"/>
                      <a:tailEnd type="none" w="med" len="med"/>
                    </a:lnR>
                  </a:tcPr>
                </a:tc>
              </a:tr>
              <a:tr h="311180">
                <a:tc>
                  <a:txBody>
                    <a:bodyPr/>
                    <a:lstStyle/>
                    <a:p>
                      <a:pPr algn="ctr" fontAlgn="b"/>
                      <a:r>
                        <a:rPr lang="en-US" sz="1200" u="none" strike="noStrike" dirty="0">
                          <a:effectLst/>
                        </a:rPr>
                        <a:t>EM Min Vol</a:t>
                      </a:r>
                      <a:endParaRPr lang="en-US" sz="1200" b="0" i="0" u="none" strike="noStrike" dirty="0">
                        <a:solidFill>
                          <a:schemeClr val="bg2"/>
                        </a:solidFill>
                        <a:effectLst/>
                        <a:latin typeface="+mn-lt"/>
                      </a:endParaRPr>
                    </a:p>
                  </a:txBody>
                  <a:tcPr marL="8934" marR="8934" marT="8934" marB="0" anchor="ctr">
                    <a:lnR w="12700" cap="flat" cmpd="sng" algn="ctr">
                      <a:solidFill>
                        <a:schemeClr val="accent2">
                          <a:lumMod val="75000"/>
                        </a:schemeClr>
                      </a:solidFill>
                      <a:prstDash val="sysDash"/>
                      <a:round/>
                      <a:headEnd type="none" w="med" len="med"/>
                      <a:tailEnd type="none" w="med" len="med"/>
                    </a:lnR>
                  </a:tcPr>
                </a:tc>
                <a:tc>
                  <a:txBody>
                    <a:bodyPr/>
                    <a:lstStyle/>
                    <a:p>
                      <a:pPr algn="ctr" fontAlgn="b"/>
                      <a:r>
                        <a:rPr lang="en-US" sz="1200" u="none" strike="noStrike" dirty="0">
                          <a:effectLst/>
                        </a:rPr>
                        <a:t>12.66%</a:t>
                      </a:r>
                      <a:endParaRPr lang="en-US" sz="1200" b="0" i="0" u="none" strike="noStrike" dirty="0">
                        <a:solidFill>
                          <a:schemeClr val="bg2"/>
                        </a:solidFill>
                        <a:effectLst/>
                        <a:latin typeface="+mn-lt"/>
                      </a:endParaRPr>
                    </a:p>
                  </a:txBody>
                  <a:tcPr marL="9525" marR="9525" marT="9525" marB="0" anchor="ctr">
                    <a:lnL w="12700" cap="flat" cmpd="sng" algn="ctr">
                      <a:solidFill>
                        <a:schemeClr val="accent2">
                          <a:lumMod val="75000"/>
                        </a:schemeClr>
                      </a:solidFill>
                      <a:prstDash val="sysDash"/>
                      <a:round/>
                      <a:headEnd type="none" w="med" len="med"/>
                      <a:tailEnd type="none" w="med" len="med"/>
                    </a:lnL>
                  </a:tcPr>
                </a:tc>
                <a:tc>
                  <a:txBody>
                    <a:bodyPr/>
                    <a:lstStyle/>
                    <a:p>
                      <a:pPr algn="ctr" fontAlgn="b"/>
                      <a:r>
                        <a:rPr lang="en-US" sz="1200" u="none" strike="noStrike" dirty="0" smtClean="0">
                          <a:effectLst/>
                        </a:rPr>
                        <a:t>847</a:t>
                      </a:r>
                      <a:endParaRPr lang="en-US" sz="1200" b="0" i="0" u="none" strike="noStrike" dirty="0">
                        <a:solidFill>
                          <a:schemeClr val="bg2"/>
                        </a:solidFill>
                        <a:effectLst/>
                        <a:latin typeface="+mn-lt"/>
                      </a:endParaRPr>
                    </a:p>
                  </a:txBody>
                  <a:tcPr marL="9525" marR="9525" marT="9525" marB="0" anchor="ctr">
                    <a:lnR w="12700" cap="flat" cmpd="sng" algn="ctr">
                      <a:solidFill>
                        <a:schemeClr val="accent2">
                          <a:lumMod val="75000"/>
                        </a:schemeClr>
                      </a:solidFill>
                      <a:prstDash val="sysDash"/>
                      <a:round/>
                      <a:headEnd type="none" w="med" len="med"/>
                      <a:tailEnd type="none" w="med" len="med"/>
                    </a:lnR>
                  </a:tcPr>
                </a:tc>
                <a:tc>
                  <a:txBody>
                    <a:bodyPr/>
                    <a:lstStyle/>
                    <a:p>
                      <a:pPr algn="ctr" fontAlgn="b"/>
                      <a:r>
                        <a:rPr lang="en-US" sz="1200" u="none" strike="noStrike" dirty="0" smtClean="0">
                          <a:effectLst/>
                        </a:rPr>
                        <a:t>9.59%</a:t>
                      </a:r>
                      <a:endParaRPr lang="en-US" sz="1200" b="0" i="0" u="none" strike="noStrike" dirty="0">
                        <a:solidFill>
                          <a:schemeClr val="bg2"/>
                        </a:solidFill>
                        <a:effectLst/>
                        <a:latin typeface="+mn-lt"/>
                      </a:endParaRPr>
                    </a:p>
                  </a:txBody>
                  <a:tcPr marL="8934" marR="8934" marT="8934" marB="0" anchor="ctr">
                    <a:lnL w="12700" cap="flat" cmpd="sng" algn="ctr">
                      <a:solidFill>
                        <a:schemeClr val="accent2">
                          <a:lumMod val="75000"/>
                        </a:schemeClr>
                      </a:solidFill>
                      <a:prstDash val="sysDash"/>
                      <a:round/>
                      <a:headEnd type="none" w="med" len="med"/>
                      <a:tailEnd type="none" w="med" len="med"/>
                    </a:lnL>
                  </a:tcPr>
                </a:tc>
                <a:tc>
                  <a:txBody>
                    <a:bodyPr/>
                    <a:lstStyle/>
                    <a:p>
                      <a:pPr algn="ctr" fontAlgn="b"/>
                      <a:r>
                        <a:rPr lang="en-US" sz="1200" u="none" strike="noStrike" dirty="0" smtClean="0">
                          <a:effectLst/>
                        </a:rPr>
                        <a:t>10%</a:t>
                      </a:r>
                      <a:endParaRPr lang="en-US" sz="1200" b="0" i="0" u="none" strike="noStrike" dirty="0">
                        <a:solidFill>
                          <a:schemeClr val="bg2"/>
                        </a:solidFill>
                        <a:effectLst/>
                        <a:latin typeface="+mn-lt"/>
                      </a:endParaRPr>
                    </a:p>
                  </a:txBody>
                  <a:tcPr marL="8934" marR="8934" marT="8934" marB="0" anchor="ctr"/>
                </a:tc>
                <a:tc>
                  <a:txBody>
                    <a:bodyPr/>
                    <a:lstStyle/>
                    <a:p>
                      <a:pPr algn="ctr" fontAlgn="b"/>
                      <a:r>
                        <a:rPr lang="en-US" sz="1200" u="none" strike="noStrike" dirty="0" smtClean="0">
                          <a:effectLst/>
                        </a:rPr>
                        <a:t>266</a:t>
                      </a:r>
                      <a:endParaRPr lang="en-US" sz="1200" b="0" i="0" u="none" strike="noStrike" dirty="0">
                        <a:solidFill>
                          <a:schemeClr val="bg2"/>
                        </a:solidFill>
                        <a:effectLst/>
                        <a:latin typeface="+mn-lt"/>
                      </a:endParaRPr>
                    </a:p>
                  </a:txBody>
                  <a:tcPr marL="8934" marR="8934" marT="8934" marB="0" anchor="ctr">
                    <a:lnR w="12700" cap="flat" cmpd="sng" algn="ctr">
                      <a:solidFill>
                        <a:schemeClr val="accent2">
                          <a:lumMod val="75000"/>
                        </a:schemeClr>
                      </a:solidFill>
                      <a:prstDash val="sysDash"/>
                      <a:round/>
                      <a:headEnd type="none" w="med" len="med"/>
                      <a:tailEnd type="none" w="med" len="med"/>
                    </a:lnR>
                  </a:tcPr>
                </a:tc>
                <a:tc>
                  <a:txBody>
                    <a:bodyPr/>
                    <a:lstStyle/>
                    <a:p>
                      <a:pPr algn="ctr" fontAlgn="b"/>
                      <a:r>
                        <a:rPr lang="en-US" sz="1200" u="none" strike="noStrike" dirty="0" smtClean="0">
                          <a:effectLst/>
                        </a:rPr>
                        <a:t>9.53%</a:t>
                      </a:r>
                      <a:endParaRPr lang="en-US" sz="1200" b="0" i="0" u="none" strike="noStrike" dirty="0">
                        <a:solidFill>
                          <a:schemeClr val="bg2"/>
                        </a:solidFill>
                        <a:effectLst/>
                        <a:latin typeface="+mn-lt"/>
                      </a:endParaRPr>
                    </a:p>
                  </a:txBody>
                  <a:tcPr marL="8934" marR="8934" marT="8934" marB="0" anchor="ctr">
                    <a:lnL w="12700" cap="flat" cmpd="sng" algn="ctr">
                      <a:solidFill>
                        <a:schemeClr val="accent2">
                          <a:lumMod val="75000"/>
                        </a:schemeClr>
                      </a:solidFill>
                      <a:prstDash val="sysDash"/>
                      <a:round/>
                      <a:headEnd type="none" w="med" len="med"/>
                      <a:tailEnd type="none" w="med" len="med"/>
                    </a:lnL>
                  </a:tcPr>
                </a:tc>
                <a:tc>
                  <a:txBody>
                    <a:bodyPr/>
                    <a:lstStyle/>
                    <a:p>
                      <a:pPr marL="0" algn="ctr" rtl="0" eaLnBrk="1" fontAlgn="b" latinLnBrk="0" hangingPunct="1">
                        <a:spcBef>
                          <a:spcPts val="0"/>
                        </a:spcBef>
                        <a:spcAft>
                          <a:spcPts val="0"/>
                        </a:spcAft>
                      </a:pPr>
                      <a:r>
                        <a:rPr lang="en-US" sz="1200" u="none" strike="noStrike" kern="1200" dirty="0">
                          <a:effectLst/>
                        </a:rPr>
                        <a:t>10%</a:t>
                      </a:r>
                      <a:endParaRPr lang="en-US" sz="1200" b="0" i="0" u="none" strike="noStrike" dirty="0">
                        <a:solidFill>
                          <a:schemeClr val="bg2"/>
                        </a:solidFill>
                        <a:effectLst/>
                        <a:latin typeface="+mn-lt"/>
                      </a:endParaRPr>
                    </a:p>
                  </a:txBody>
                  <a:tcPr marL="8890" marR="8890" marT="8890" marB="0" anchor="ctr"/>
                </a:tc>
                <a:tc>
                  <a:txBody>
                    <a:bodyPr/>
                    <a:lstStyle/>
                    <a:p>
                      <a:pPr algn="ctr" fontAlgn="b"/>
                      <a:r>
                        <a:rPr lang="en-US" sz="1200" u="none" strike="noStrike" dirty="0" smtClean="0">
                          <a:effectLst/>
                        </a:rPr>
                        <a:t>266</a:t>
                      </a:r>
                      <a:endParaRPr lang="en-US" sz="1200" b="0" i="0" u="none" strike="noStrike" dirty="0">
                        <a:solidFill>
                          <a:schemeClr val="bg2"/>
                        </a:solidFill>
                        <a:effectLst/>
                        <a:latin typeface="+mn-lt"/>
                      </a:endParaRPr>
                    </a:p>
                  </a:txBody>
                  <a:tcPr marL="8934" marR="8934" marT="8934" marB="0" anchor="ctr">
                    <a:lnR w="12700" cap="flat" cmpd="sng" algn="ctr">
                      <a:noFill/>
                      <a:prstDash val="sysDash"/>
                      <a:round/>
                      <a:headEnd type="none" w="med" len="med"/>
                      <a:tailEnd type="none" w="med" len="med"/>
                    </a:lnR>
                  </a:tcPr>
                </a:tc>
              </a:tr>
              <a:tr h="311180">
                <a:tc>
                  <a:txBody>
                    <a:bodyPr/>
                    <a:lstStyle/>
                    <a:p>
                      <a:pPr algn="ctr" fontAlgn="b"/>
                      <a:r>
                        <a:rPr lang="en-US" sz="1200" u="none" strike="noStrike" dirty="0">
                          <a:effectLst/>
                        </a:rPr>
                        <a:t>Europe Min Vol</a:t>
                      </a:r>
                      <a:endParaRPr lang="en-US" sz="1200" b="0" i="0" u="none" strike="noStrike" dirty="0">
                        <a:solidFill>
                          <a:schemeClr val="bg2"/>
                        </a:solidFill>
                        <a:effectLst/>
                        <a:latin typeface="+mn-lt"/>
                      </a:endParaRPr>
                    </a:p>
                  </a:txBody>
                  <a:tcPr marL="8934" marR="8934" marT="8934" marB="0" anchor="ctr">
                    <a:lnR w="12700" cap="flat" cmpd="sng" algn="ctr">
                      <a:solidFill>
                        <a:schemeClr val="accent2">
                          <a:lumMod val="75000"/>
                        </a:schemeClr>
                      </a:solidFill>
                      <a:prstDash val="sysDash"/>
                      <a:round/>
                      <a:headEnd type="none" w="med" len="med"/>
                      <a:tailEnd type="none" w="med" len="med"/>
                    </a:lnR>
                  </a:tcPr>
                </a:tc>
                <a:tc>
                  <a:txBody>
                    <a:bodyPr/>
                    <a:lstStyle/>
                    <a:p>
                      <a:pPr algn="ctr" fontAlgn="b"/>
                      <a:r>
                        <a:rPr lang="en-US" sz="1200" u="none" strike="noStrike" dirty="0">
                          <a:effectLst/>
                        </a:rPr>
                        <a:t>13.81%</a:t>
                      </a:r>
                      <a:endParaRPr lang="en-US" sz="1200" b="0" i="0" u="none" strike="noStrike" dirty="0">
                        <a:solidFill>
                          <a:schemeClr val="bg2"/>
                        </a:solidFill>
                        <a:effectLst/>
                        <a:latin typeface="+mn-lt"/>
                      </a:endParaRPr>
                    </a:p>
                  </a:txBody>
                  <a:tcPr marL="9525" marR="9525" marT="9525" marB="0" anchor="ctr">
                    <a:lnL w="12700" cap="flat" cmpd="sng" algn="ctr">
                      <a:solidFill>
                        <a:schemeClr val="accent2">
                          <a:lumMod val="75000"/>
                        </a:schemeClr>
                      </a:solidFill>
                      <a:prstDash val="sysDash"/>
                      <a:round/>
                      <a:headEnd type="none" w="med" len="med"/>
                      <a:tailEnd type="none" w="med" len="med"/>
                    </a:lnL>
                  </a:tcPr>
                </a:tc>
                <a:tc>
                  <a:txBody>
                    <a:bodyPr/>
                    <a:lstStyle/>
                    <a:p>
                      <a:pPr algn="ctr" fontAlgn="b"/>
                      <a:r>
                        <a:rPr lang="en-US" sz="1200" u="none" strike="noStrike" dirty="0" smtClean="0">
                          <a:effectLst/>
                        </a:rPr>
                        <a:t>446</a:t>
                      </a:r>
                      <a:endParaRPr lang="en-US" sz="1200" b="0" i="0" u="none" strike="noStrike" dirty="0">
                        <a:solidFill>
                          <a:schemeClr val="bg2"/>
                        </a:solidFill>
                        <a:effectLst/>
                        <a:latin typeface="+mn-lt"/>
                      </a:endParaRPr>
                    </a:p>
                  </a:txBody>
                  <a:tcPr marL="9525" marR="9525" marT="9525" marB="0" anchor="ctr">
                    <a:lnR w="12700" cap="flat" cmpd="sng" algn="ctr">
                      <a:solidFill>
                        <a:schemeClr val="accent2">
                          <a:lumMod val="75000"/>
                        </a:schemeClr>
                      </a:solidFill>
                      <a:prstDash val="sysDash"/>
                      <a:round/>
                      <a:headEnd type="none" w="med" len="med"/>
                      <a:tailEnd type="none" w="med" len="med"/>
                    </a:lnR>
                  </a:tcPr>
                </a:tc>
                <a:tc>
                  <a:txBody>
                    <a:bodyPr/>
                    <a:lstStyle/>
                    <a:p>
                      <a:pPr algn="ctr" fontAlgn="b"/>
                      <a:r>
                        <a:rPr lang="en-US" sz="1200" u="none" strike="noStrike" dirty="0" smtClean="0">
                          <a:effectLst/>
                        </a:rPr>
                        <a:t>11.23%</a:t>
                      </a:r>
                      <a:endParaRPr lang="en-US" sz="1200" b="0" i="0" u="none" strike="noStrike" dirty="0">
                        <a:solidFill>
                          <a:schemeClr val="bg2"/>
                        </a:solidFill>
                        <a:effectLst/>
                        <a:latin typeface="+mn-lt"/>
                      </a:endParaRPr>
                    </a:p>
                  </a:txBody>
                  <a:tcPr marL="8934" marR="8934" marT="8934" marB="0" anchor="ctr">
                    <a:lnL w="12700" cap="flat" cmpd="sng" algn="ctr">
                      <a:solidFill>
                        <a:schemeClr val="accent2">
                          <a:lumMod val="75000"/>
                        </a:schemeClr>
                      </a:solidFill>
                      <a:prstDash val="sysDash"/>
                      <a:round/>
                      <a:headEnd type="none" w="med" len="med"/>
                      <a:tailEnd type="none" w="med" len="med"/>
                    </a:lnL>
                  </a:tcPr>
                </a:tc>
                <a:tc>
                  <a:txBody>
                    <a:bodyPr/>
                    <a:lstStyle/>
                    <a:p>
                      <a:pPr algn="ctr" fontAlgn="b"/>
                      <a:r>
                        <a:rPr lang="en-US" sz="1200" u="none" strike="noStrike" dirty="0" smtClean="0">
                          <a:effectLst/>
                        </a:rPr>
                        <a:t>10%</a:t>
                      </a:r>
                      <a:endParaRPr lang="en-US" sz="1200" b="0" i="0" u="none" strike="noStrike" dirty="0">
                        <a:solidFill>
                          <a:schemeClr val="bg2"/>
                        </a:solidFill>
                        <a:effectLst/>
                        <a:latin typeface="+mn-lt"/>
                      </a:endParaRPr>
                    </a:p>
                  </a:txBody>
                  <a:tcPr marL="8934" marR="8934" marT="8934" marB="0" anchor="ctr"/>
                </a:tc>
                <a:tc>
                  <a:txBody>
                    <a:bodyPr/>
                    <a:lstStyle/>
                    <a:p>
                      <a:pPr algn="ctr" fontAlgn="b"/>
                      <a:r>
                        <a:rPr lang="en-US" sz="1200" u="none" strike="noStrike" dirty="0" smtClean="0">
                          <a:effectLst/>
                        </a:rPr>
                        <a:t>161</a:t>
                      </a:r>
                      <a:endParaRPr lang="en-US" sz="1200" b="0" i="0" u="none" strike="noStrike" dirty="0">
                        <a:solidFill>
                          <a:schemeClr val="bg2"/>
                        </a:solidFill>
                        <a:effectLst/>
                        <a:latin typeface="+mn-lt"/>
                      </a:endParaRPr>
                    </a:p>
                  </a:txBody>
                  <a:tcPr marL="8934" marR="8934" marT="8934" marB="0" anchor="ctr">
                    <a:lnR w="12700" cap="flat" cmpd="sng" algn="ctr">
                      <a:solidFill>
                        <a:schemeClr val="accent2">
                          <a:lumMod val="75000"/>
                        </a:schemeClr>
                      </a:solidFill>
                      <a:prstDash val="sysDash"/>
                      <a:round/>
                      <a:headEnd type="none" w="med" len="med"/>
                      <a:tailEnd type="none" w="med" len="med"/>
                    </a:lnR>
                  </a:tcPr>
                </a:tc>
                <a:tc>
                  <a:txBody>
                    <a:bodyPr/>
                    <a:lstStyle/>
                    <a:p>
                      <a:pPr algn="ctr" fontAlgn="b"/>
                      <a:r>
                        <a:rPr lang="en-US" sz="1200" u="none" strike="noStrike" dirty="0" smtClean="0">
                          <a:effectLst/>
                        </a:rPr>
                        <a:t>11.23%</a:t>
                      </a:r>
                      <a:endParaRPr lang="en-US" sz="1200" b="0" i="0" u="none" strike="noStrike" dirty="0">
                        <a:solidFill>
                          <a:schemeClr val="bg2"/>
                        </a:solidFill>
                        <a:effectLst/>
                        <a:latin typeface="+mn-lt"/>
                      </a:endParaRPr>
                    </a:p>
                  </a:txBody>
                  <a:tcPr marL="8934" marR="8934" marT="8934" marB="0" anchor="ctr">
                    <a:lnL w="12700" cap="flat" cmpd="sng" algn="ctr">
                      <a:solidFill>
                        <a:schemeClr val="accent2">
                          <a:lumMod val="75000"/>
                        </a:schemeClr>
                      </a:solidFill>
                      <a:prstDash val="sysDash"/>
                      <a:round/>
                      <a:headEnd type="none" w="med" len="med"/>
                      <a:tailEnd type="none" w="med" len="med"/>
                    </a:lnL>
                  </a:tcPr>
                </a:tc>
                <a:tc>
                  <a:txBody>
                    <a:bodyPr/>
                    <a:lstStyle/>
                    <a:p>
                      <a:pPr marL="0" algn="ctr" rtl="0" eaLnBrk="1" fontAlgn="b" latinLnBrk="0" hangingPunct="1">
                        <a:spcBef>
                          <a:spcPts val="0"/>
                        </a:spcBef>
                        <a:spcAft>
                          <a:spcPts val="0"/>
                        </a:spcAft>
                      </a:pPr>
                      <a:r>
                        <a:rPr lang="en-US" sz="1200" u="none" strike="noStrike" kern="1200">
                          <a:effectLst/>
                        </a:rPr>
                        <a:t>10%</a:t>
                      </a:r>
                      <a:endParaRPr lang="en-US" sz="1200" b="0" i="0" u="none" strike="noStrike">
                        <a:solidFill>
                          <a:schemeClr val="bg2"/>
                        </a:solidFill>
                        <a:effectLst/>
                        <a:latin typeface="+mn-lt"/>
                      </a:endParaRPr>
                    </a:p>
                  </a:txBody>
                  <a:tcPr marL="8890" marR="8890" marT="8890" marB="0" anchor="ctr"/>
                </a:tc>
                <a:tc>
                  <a:txBody>
                    <a:bodyPr/>
                    <a:lstStyle/>
                    <a:p>
                      <a:pPr algn="ctr" fontAlgn="b"/>
                      <a:r>
                        <a:rPr lang="en-US" sz="1200" u="none" strike="noStrike" dirty="0" smtClean="0">
                          <a:effectLst/>
                        </a:rPr>
                        <a:t>161</a:t>
                      </a:r>
                      <a:endParaRPr lang="en-US" sz="1200" b="0" i="0" u="none" strike="noStrike" dirty="0">
                        <a:solidFill>
                          <a:schemeClr val="bg2"/>
                        </a:solidFill>
                        <a:effectLst/>
                        <a:latin typeface="+mn-lt"/>
                      </a:endParaRPr>
                    </a:p>
                  </a:txBody>
                  <a:tcPr marL="8934" marR="8934" marT="8934" marB="0" anchor="ctr">
                    <a:lnR w="12700" cap="flat" cmpd="sng" algn="ctr">
                      <a:noFill/>
                      <a:prstDash val="sysDash"/>
                      <a:round/>
                      <a:headEnd type="none" w="med" len="med"/>
                      <a:tailEnd type="none" w="med" len="med"/>
                    </a:lnR>
                  </a:tcPr>
                </a:tc>
              </a:tr>
              <a:tr h="311180">
                <a:tc>
                  <a:txBody>
                    <a:bodyPr/>
                    <a:lstStyle/>
                    <a:p>
                      <a:pPr algn="ctr" fontAlgn="b"/>
                      <a:r>
                        <a:rPr lang="en-US" sz="1200" u="none" strike="noStrike" dirty="0">
                          <a:effectLst/>
                        </a:rPr>
                        <a:t>AC </a:t>
                      </a:r>
                      <a:r>
                        <a:rPr lang="en-US" sz="1200" u="none" strike="noStrike" dirty="0" smtClean="0">
                          <a:effectLst/>
                        </a:rPr>
                        <a:t>Asia Pacific ex Japan </a:t>
                      </a:r>
                      <a:r>
                        <a:rPr lang="en-US" sz="1200" u="none" strike="noStrike" dirty="0">
                          <a:effectLst/>
                        </a:rPr>
                        <a:t>Min Vol</a:t>
                      </a:r>
                      <a:endParaRPr lang="en-US" sz="1200" b="0" i="0" u="none" strike="noStrike" dirty="0">
                        <a:solidFill>
                          <a:schemeClr val="bg2"/>
                        </a:solidFill>
                        <a:effectLst/>
                        <a:latin typeface="+mn-lt"/>
                      </a:endParaRPr>
                    </a:p>
                  </a:txBody>
                  <a:tcPr marL="8934" marR="8934" marT="8934" marB="0" anchor="ctr">
                    <a:lnR w="12700" cap="flat" cmpd="sng" algn="ctr">
                      <a:solidFill>
                        <a:schemeClr val="accent2">
                          <a:lumMod val="75000"/>
                        </a:schemeClr>
                      </a:solidFill>
                      <a:prstDash val="sysDash"/>
                      <a:round/>
                      <a:headEnd type="none" w="med" len="med"/>
                      <a:tailEnd type="none" w="med" len="med"/>
                    </a:lnR>
                  </a:tcPr>
                </a:tc>
                <a:tc>
                  <a:txBody>
                    <a:bodyPr/>
                    <a:lstStyle/>
                    <a:p>
                      <a:pPr algn="ctr" fontAlgn="b"/>
                      <a:r>
                        <a:rPr lang="en-US" sz="1200" u="none" strike="noStrike" dirty="0">
                          <a:effectLst/>
                        </a:rPr>
                        <a:t>11.62%</a:t>
                      </a:r>
                      <a:endParaRPr lang="en-US" sz="1200" b="0" i="0" u="none" strike="noStrike" dirty="0">
                        <a:solidFill>
                          <a:schemeClr val="bg2"/>
                        </a:solidFill>
                        <a:effectLst/>
                        <a:latin typeface="+mn-lt"/>
                      </a:endParaRPr>
                    </a:p>
                  </a:txBody>
                  <a:tcPr marL="9525" marR="9525" marT="9525" marB="0" anchor="ctr">
                    <a:lnL w="12700" cap="flat" cmpd="sng" algn="ctr">
                      <a:solidFill>
                        <a:schemeClr val="accent2">
                          <a:lumMod val="75000"/>
                        </a:schemeClr>
                      </a:solidFill>
                      <a:prstDash val="sysDash"/>
                      <a:round/>
                      <a:headEnd type="none" w="med" len="med"/>
                      <a:tailEnd type="none" w="med" len="med"/>
                    </a:lnL>
                  </a:tcPr>
                </a:tc>
                <a:tc>
                  <a:txBody>
                    <a:bodyPr/>
                    <a:lstStyle/>
                    <a:p>
                      <a:pPr algn="ctr" fontAlgn="b"/>
                      <a:r>
                        <a:rPr lang="en-US" sz="1200" u="none" strike="noStrike" dirty="0" smtClean="0">
                          <a:effectLst/>
                        </a:rPr>
                        <a:t>723</a:t>
                      </a:r>
                      <a:endParaRPr lang="en-US" sz="1200" b="0" i="0" u="none" strike="noStrike" dirty="0">
                        <a:solidFill>
                          <a:schemeClr val="bg2"/>
                        </a:solidFill>
                        <a:effectLst/>
                        <a:latin typeface="+mn-lt"/>
                      </a:endParaRPr>
                    </a:p>
                  </a:txBody>
                  <a:tcPr marL="9525" marR="9525" marT="9525" marB="0" anchor="ctr">
                    <a:lnR w="12700" cap="flat" cmpd="sng" algn="ctr">
                      <a:solidFill>
                        <a:schemeClr val="accent2">
                          <a:lumMod val="75000"/>
                        </a:schemeClr>
                      </a:solidFill>
                      <a:prstDash val="sysDash"/>
                      <a:round/>
                      <a:headEnd type="none" w="med" len="med"/>
                      <a:tailEnd type="none" w="med" len="med"/>
                    </a:lnR>
                  </a:tcPr>
                </a:tc>
                <a:tc>
                  <a:txBody>
                    <a:bodyPr/>
                    <a:lstStyle/>
                    <a:p>
                      <a:pPr algn="ctr" fontAlgn="b"/>
                      <a:r>
                        <a:rPr lang="en-US" sz="1200" u="none" strike="noStrike" dirty="0" smtClean="0">
                          <a:effectLst/>
                        </a:rPr>
                        <a:t>9.32%</a:t>
                      </a:r>
                      <a:endParaRPr lang="en-US" sz="1200" b="0" i="0" u="none" strike="noStrike" dirty="0">
                        <a:solidFill>
                          <a:schemeClr val="bg2"/>
                        </a:solidFill>
                        <a:effectLst/>
                        <a:latin typeface="+mn-lt"/>
                      </a:endParaRPr>
                    </a:p>
                  </a:txBody>
                  <a:tcPr marL="8934" marR="8934" marT="8934" marB="0" anchor="ctr">
                    <a:lnL w="12700" cap="flat" cmpd="sng" algn="ctr">
                      <a:solidFill>
                        <a:schemeClr val="accent2">
                          <a:lumMod val="75000"/>
                        </a:schemeClr>
                      </a:solidFill>
                      <a:prstDash val="sysDash"/>
                      <a:round/>
                      <a:headEnd type="none" w="med" len="med"/>
                      <a:tailEnd type="none" w="med" len="med"/>
                    </a:lnL>
                  </a:tcPr>
                </a:tc>
                <a:tc>
                  <a:txBody>
                    <a:bodyPr/>
                    <a:lstStyle/>
                    <a:p>
                      <a:pPr algn="ctr" fontAlgn="b"/>
                      <a:r>
                        <a:rPr lang="en-US" sz="1200" u="none" strike="noStrike" dirty="0" smtClean="0">
                          <a:effectLst/>
                        </a:rPr>
                        <a:t>10%</a:t>
                      </a:r>
                      <a:endParaRPr lang="en-US" sz="1200" b="0" i="0" u="none" strike="noStrike" dirty="0">
                        <a:solidFill>
                          <a:schemeClr val="bg2"/>
                        </a:solidFill>
                        <a:effectLst/>
                        <a:latin typeface="+mn-lt"/>
                      </a:endParaRPr>
                    </a:p>
                  </a:txBody>
                  <a:tcPr marL="8934" marR="8934" marT="8934" marB="0" anchor="ctr"/>
                </a:tc>
                <a:tc>
                  <a:txBody>
                    <a:bodyPr/>
                    <a:lstStyle/>
                    <a:p>
                      <a:pPr algn="ctr" fontAlgn="b"/>
                      <a:r>
                        <a:rPr lang="en-US" sz="1200" u="none" strike="noStrike" dirty="0" smtClean="0">
                          <a:effectLst/>
                        </a:rPr>
                        <a:t>239</a:t>
                      </a:r>
                      <a:endParaRPr lang="en-US" sz="1200" b="0" i="0" u="none" strike="noStrike" dirty="0">
                        <a:solidFill>
                          <a:schemeClr val="bg2"/>
                        </a:solidFill>
                        <a:effectLst/>
                        <a:latin typeface="+mn-lt"/>
                      </a:endParaRPr>
                    </a:p>
                  </a:txBody>
                  <a:tcPr marL="8934" marR="8934" marT="8934" marB="0" anchor="ctr">
                    <a:lnR w="12700" cap="flat" cmpd="sng" algn="ctr">
                      <a:solidFill>
                        <a:schemeClr val="accent2">
                          <a:lumMod val="75000"/>
                        </a:schemeClr>
                      </a:solidFill>
                      <a:prstDash val="sysDash"/>
                      <a:round/>
                      <a:headEnd type="none" w="med" len="med"/>
                      <a:tailEnd type="none" w="med" len="med"/>
                    </a:lnR>
                  </a:tcPr>
                </a:tc>
                <a:tc>
                  <a:txBody>
                    <a:bodyPr/>
                    <a:lstStyle/>
                    <a:p>
                      <a:pPr algn="ctr" fontAlgn="b"/>
                      <a:r>
                        <a:rPr lang="en-US" sz="1200" u="none" strike="noStrike" dirty="0" smtClean="0">
                          <a:effectLst/>
                        </a:rPr>
                        <a:t>9.21%</a:t>
                      </a:r>
                      <a:endParaRPr lang="en-US" sz="1200" b="0" i="0" u="none" strike="noStrike" dirty="0">
                        <a:solidFill>
                          <a:schemeClr val="bg2"/>
                        </a:solidFill>
                        <a:effectLst/>
                        <a:latin typeface="+mn-lt"/>
                      </a:endParaRPr>
                    </a:p>
                  </a:txBody>
                  <a:tcPr marL="8934" marR="8934" marT="8934" marB="0" anchor="ctr">
                    <a:lnL w="12700" cap="flat" cmpd="sng" algn="ctr">
                      <a:solidFill>
                        <a:schemeClr val="accent2">
                          <a:lumMod val="75000"/>
                        </a:schemeClr>
                      </a:solidFill>
                      <a:prstDash val="sysDash"/>
                      <a:round/>
                      <a:headEnd type="none" w="med" len="med"/>
                      <a:tailEnd type="none" w="med" len="med"/>
                    </a:lnL>
                  </a:tcPr>
                </a:tc>
                <a:tc>
                  <a:txBody>
                    <a:bodyPr/>
                    <a:lstStyle/>
                    <a:p>
                      <a:pPr marL="0" algn="ctr" rtl="0" eaLnBrk="1" fontAlgn="b" latinLnBrk="0" hangingPunct="1">
                        <a:spcBef>
                          <a:spcPts val="0"/>
                        </a:spcBef>
                        <a:spcAft>
                          <a:spcPts val="0"/>
                        </a:spcAft>
                      </a:pPr>
                      <a:r>
                        <a:rPr lang="en-US" sz="1200" u="none" strike="noStrike" kern="1200" dirty="0">
                          <a:effectLst/>
                        </a:rPr>
                        <a:t>10%</a:t>
                      </a:r>
                      <a:endParaRPr lang="en-US" sz="1200" b="0" i="0" u="none" strike="noStrike" dirty="0">
                        <a:solidFill>
                          <a:schemeClr val="bg2"/>
                        </a:solidFill>
                        <a:effectLst/>
                        <a:latin typeface="+mn-lt"/>
                      </a:endParaRPr>
                    </a:p>
                  </a:txBody>
                  <a:tcPr marL="8890" marR="8890" marT="8890" marB="0" anchor="ctr"/>
                </a:tc>
                <a:tc>
                  <a:txBody>
                    <a:bodyPr/>
                    <a:lstStyle/>
                    <a:p>
                      <a:pPr algn="ctr" fontAlgn="b"/>
                      <a:r>
                        <a:rPr lang="en-US" sz="1200" u="none" strike="noStrike" dirty="0" smtClean="0">
                          <a:effectLst/>
                        </a:rPr>
                        <a:t>239</a:t>
                      </a:r>
                      <a:endParaRPr lang="en-US" sz="1200" b="0" i="0" u="none" strike="noStrike" dirty="0">
                        <a:solidFill>
                          <a:schemeClr val="bg2"/>
                        </a:solidFill>
                        <a:effectLst/>
                        <a:latin typeface="+mn-lt"/>
                      </a:endParaRPr>
                    </a:p>
                  </a:txBody>
                  <a:tcPr marL="8934" marR="8934" marT="8934" marB="0" anchor="ctr">
                    <a:lnR w="12700" cap="flat" cmpd="sng" algn="ctr">
                      <a:noFill/>
                      <a:prstDash val="sysDash"/>
                      <a:round/>
                      <a:headEnd type="none" w="med" len="med"/>
                      <a:tailEnd type="none" w="med" len="med"/>
                    </a:lnR>
                  </a:tcPr>
                </a:tc>
              </a:tr>
              <a:tr h="311180">
                <a:tc>
                  <a:txBody>
                    <a:bodyPr/>
                    <a:lstStyle/>
                    <a:p>
                      <a:pPr algn="ctr" fontAlgn="b"/>
                      <a:r>
                        <a:rPr lang="en-US" sz="1200" u="none" strike="noStrike" dirty="0">
                          <a:effectLst/>
                        </a:rPr>
                        <a:t>Japan Min </a:t>
                      </a:r>
                      <a:r>
                        <a:rPr lang="en-US" sz="1200" u="none" strike="noStrike" dirty="0" err="1">
                          <a:effectLst/>
                        </a:rPr>
                        <a:t>Vol</a:t>
                      </a:r>
                      <a:endParaRPr lang="en-US" sz="1200" b="0" i="0" u="none" strike="noStrike" dirty="0">
                        <a:solidFill>
                          <a:schemeClr val="bg2"/>
                        </a:solidFill>
                        <a:effectLst/>
                        <a:latin typeface="+mn-lt"/>
                      </a:endParaRPr>
                    </a:p>
                  </a:txBody>
                  <a:tcPr marL="8934" marR="8934" marT="8934" marB="0" anchor="ctr">
                    <a:lnR w="12700" cap="flat" cmpd="sng" algn="ctr">
                      <a:solidFill>
                        <a:schemeClr val="accent2">
                          <a:lumMod val="75000"/>
                        </a:schemeClr>
                      </a:solidFill>
                      <a:prstDash val="sysDash"/>
                      <a:round/>
                      <a:headEnd type="none" w="med" len="med"/>
                      <a:tailEnd type="none" w="med" len="med"/>
                    </a:lnR>
                  </a:tcPr>
                </a:tc>
                <a:tc>
                  <a:txBody>
                    <a:bodyPr/>
                    <a:lstStyle/>
                    <a:p>
                      <a:pPr algn="ctr" fontAlgn="b"/>
                      <a:r>
                        <a:rPr lang="en-US" sz="1200" u="none" strike="noStrike" dirty="0">
                          <a:effectLst/>
                        </a:rPr>
                        <a:t>13.41%</a:t>
                      </a:r>
                      <a:endParaRPr lang="en-US" sz="1200" b="0" i="0" u="none" strike="noStrike" dirty="0">
                        <a:solidFill>
                          <a:schemeClr val="bg2"/>
                        </a:solidFill>
                        <a:effectLst/>
                        <a:latin typeface="+mn-lt"/>
                      </a:endParaRPr>
                    </a:p>
                  </a:txBody>
                  <a:tcPr marL="9525" marR="9525" marT="9525" marB="0" anchor="ctr">
                    <a:lnL w="12700" cap="flat" cmpd="sng" algn="ctr">
                      <a:solidFill>
                        <a:schemeClr val="accent2">
                          <a:lumMod val="75000"/>
                        </a:schemeClr>
                      </a:solidFill>
                      <a:prstDash val="sysDash"/>
                      <a:round/>
                      <a:headEnd type="none" w="med" len="med"/>
                      <a:tailEnd type="none" w="med" len="med"/>
                    </a:lnL>
                  </a:tcPr>
                </a:tc>
                <a:tc>
                  <a:txBody>
                    <a:bodyPr/>
                    <a:lstStyle/>
                    <a:p>
                      <a:pPr algn="ctr" fontAlgn="b"/>
                      <a:r>
                        <a:rPr lang="en-US" sz="1200" u="none" strike="noStrike" dirty="0" smtClean="0">
                          <a:effectLst/>
                        </a:rPr>
                        <a:t>321</a:t>
                      </a:r>
                      <a:endParaRPr lang="en-US" sz="1200" b="0" i="0" u="none" strike="noStrike" dirty="0">
                        <a:solidFill>
                          <a:schemeClr val="bg2"/>
                        </a:solidFill>
                        <a:effectLst/>
                        <a:latin typeface="+mn-lt"/>
                      </a:endParaRPr>
                    </a:p>
                  </a:txBody>
                  <a:tcPr marL="9525" marR="9525" marT="9525" marB="0" anchor="ctr">
                    <a:lnR w="12700" cap="flat" cmpd="sng" algn="ctr">
                      <a:solidFill>
                        <a:schemeClr val="accent2">
                          <a:lumMod val="75000"/>
                        </a:schemeClr>
                      </a:solidFill>
                      <a:prstDash val="sysDash"/>
                      <a:round/>
                      <a:headEnd type="none" w="med" len="med"/>
                      <a:tailEnd type="none" w="med" len="med"/>
                    </a:lnR>
                  </a:tcPr>
                </a:tc>
                <a:tc>
                  <a:txBody>
                    <a:bodyPr/>
                    <a:lstStyle/>
                    <a:p>
                      <a:pPr algn="ctr" fontAlgn="b"/>
                      <a:r>
                        <a:rPr lang="en-US" sz="1200" u="none" strike="noStrike" dirty="0" smtClean="0">
                          <a:effectLst/>
                        </a:rPr>
                        <a:t>11.42%</a:t>
                      </a:r>
                      <a:endParaRPr lang="en-US" sz="1200" b="0" i="0" u="none" strike="noStrike" dirty="0">
                        <a:solidFill>
                          <a:schemeClr val="bg2"/>
                        </a:solidFill>
                        <a:effectLst/>
                        <a:latin typeface="+mn-lt"/>
                      </a:endParaRPr>
                    </a:p>
                  </a:txBody>
                  <a:tcPr marL="8934" marR="8934" marT="8934" marB="0" anchor="ctr">
                    <a:lnL w="12700" cap="flat" cmpd="sng" algn="ctr">
                      <a:solidFill>
                        <a:schemeClr val="accent2">
                          <a:lumMod val="75000"/>
                        </a:schemeClr>
                      </a:solidFill>
                      <a:prstDash val="sysDash"/>
                      <a:round/>
                      <a:headEnd type="none" w="med" len="med"/>
                      <a:tailEnd type="none" w="med" len="med"/>
                    </a:lnL>
                  </a:tcPr>
                </a:tc>
                <a:tc>
                  <a:txBody>
                    <a:bodyPr/>
                    <a:lstStyle/>
                    <a:p>
                      <a:pPr algn="ctr" fontAlgn="b"/>
                      <a:r>
                        <a:rPr lang="en-US" sz="1200" u="none" strike="noStrike" dirty="0" smtClean="0">
                          <a:effectLst/>
                        </a:rPr>
                        <a:t>10%</a:t>
                      </a:r>
                      <a:endParaRPr lang="en-US" sz="1200" b="0" i="0" u="none" strike="noStrike" dirty="0">
                        <a:solidFill>
                          <a:schemeClr val="bg2"/>
                        </a:solidFill>
                        <a:effectLst/>
                        <a:latin typeface="+mn-lt"/>
                      </a:endParaRPr>
                    </a:p>
                  </a:txBody>
                  <a:tcPr marL="8934" marR="8934" marT="8934" marB="0" anchor="ctr"/>
                </a:tc>
                <a:tc>
                  <a:txBody>
                    <a:bodyPr/>
                    <a:lstStyle/>
                    <a:p>
                      <a:pPr algn="ctr" fontAlgn="b"/>
                      <a:r>
                        <a:rPr lang="en-US" sz="1200" u="none" strike="noStrike" dirty="0" smtClean="0">
                          <a:effectLst/>
                        </a:rPr>
                        <a:t>181</a:t>
                      </a:r>
                      <a:endParaRPr lang="en-US" sz="1200" b="0" i="0" u="none" strike="noStrike" dirty="0">
                        <a:solidFill>
                          <a:schemeClr val="bg2"/>
                        </a:solidFill>
                        <a:effectLst/>
                        <a:latin typeface="+mn-lt"/>
                      </a:endParaRPr>
                    </a:p>
                  </a:txBody>
                  <a:tcPr marL="8934" marR="8934" marT="8934" marB="0" anchor="ctr">
                    <a:lnR w="12700" cap="flat" cmpd="sng" algn="ctr">
                      <a:solidFill>
                        <a:schemeClr val="accent2">
                          <a:lumMod val="75000"/>
                        </a:schemeClr>
                      </a:solidFill>
                      <a:prstDash val="sysDash"/>
                      <a:round/>
                      <a:headEnd type="none" w="med" len="med"/>
                      <a:tailEnd type="none" w="med" len="med"/>
                    </a:lnR>
                  </a:tcPr>
                </a:tc>
                <a:tc>
                  <a:txBody>
                    <a:bodyPr/>
                    <a:lstStyle/>
                    <a:p>
                      <a:pPr algn="ctr" fontAlgn="b"/>
                      <a:r>
                        <a:rPr lang="en-US" sz="1200" u="none" strike="noStrike" dirty="0" smtClean="0">
                          <a:effectLst/>
                        </a:rPr>
                        <a:t>11.42%</a:t>
                      </a:r>
                      <a:endParaRPr lang="en-US" sz="1200" b="0" i="0" u="none" strike="noStrike" dirty="0">
                        <a:solidFill>
                          <a:schemeClr val="bg2"/>
                        </a:solidFill>
                        <a:effectLst/>
                        <a:latin typeface="+mn-lt"/>
                      </a:endParaRPr>
                    </a:p>
                  </a:txBody>
                  <a:tcPr marL="8934" marR="8934" marT="8934" marB="0" anchor="ctr">
                    <a:lnL w="12700" cap="flat" cmpd="sng" algn="ctr">
                      <a:solidFill>
                        <a:schemeClr val="accent2">
                          <a:lumMod val="75000"/>
                        </a:schemeClr>
                      </a:solidFill>
                      <a:prstDash val="sysDash"/>
                      <a:round/>
                      <a:headEnd type="none" w="med" len="med"/>
                      <a:tailEnd type="none" w="med" len="med"/>
                    </a:lnL>
                  </a:tcPr>
                </a:tc>
                <a:tc>
                  <a:txBody>
                    <a:bodyPr/>
                    <a:lstStyle/>
                    <a:p>
                      <a:pPr marL="0" algn="ctr" rtl="0" eaLnBrk="1" fontAlgn="b" latinLnBrk="0" hangingPunct="1">
                        <a:spcBef>
                          <a:spcPts val="0"/>
                        </a:spcBef>
                        <a:spcAft>
                          <a:spcPts val="0"/>
                        </a:spcAft>
                      </a:pPr>
                      <a:r>
                        <a:rPr lang="en-US" sz="1200" u="none" strike="noStrike" kern="1200" dirty="0">
                          <a:effectLst/>
                        </a:rPr>
                        <a:t>10%</a:t>
                      </a:r>
                      <a:endParaRPr lang="en-US" sz="1200" b="0" i="0" u="none" strike="noStrike" dirty="0">
                        <a:solidFill>
                          <a:schemeClr val="bg2"/>
                        </a:solidFill>
                        <a:effectLst/>
                        <a:latin typeface="+mn-lt"/>
                      </a:endParaRPr>
                    </a:p>
                  </a:txBody>
                  <a:tcPr marL="8890" marR="8890" marT="8890" marB="0" anchor="ctr"/>
                </a:tc>
                <a:tc>
                  <a:txBody>
                    <a:bodyPr/>
                    <a:lstStyle/>
                    <a:p>
                      <a:pPr algn="ctr" fontAlgn="b"/>
                      <a:r>
                        <a:rPr lang="en-US" sz="1200" u="none" strike="noStrike" dirty="0" smtClean="0">
                          <a:effectLst/>
                        </a:rPr>
                        <a:t>181</a:t>
                      </a:r>
                      <a:endParaRPr lang="en-US" sz="1200" b="0" i="0" u="none" strike="noStrike" dirty="0">
                        <a:solidFill>
                          <a:schemeClr val="bg2"/>
                        </a:solidFill>
                        <a:effectLst/>
                        <a:latin typeface="+mn-lt"/>
                      </a:endParaRPr>
                    </a:p>
                  </a:txBody>
                  <a:tcPr marL="8934" marR="8934" marT="8934" marB="0" anchor="ctr">
                    <a:lnR w="12700" cap="flat" cmpd="sng" algn="ctr">
                      <a:noFill/>
                      <a:prstDash val="sysDash"/>
                      <a:round/>
                      <a:headEnd type="none" w="med" len="med"/>
                      <a:tailEnd type="none" w="med" len="med"/>
                    </a:lnR>
                  </a:tcPr>
                </a:tc>
              </a:tr>
            </a:tbl>
          </a:graphicData>
        </a:graphic>
      </p:graphicFrame>
      <p:sp>
        <p:nvSpPr>
          <p:cNvPr id="3" name="Rectangle 2"/>
          <p:cNvSpPr/>
          <p:nvPr/>
        </p:nvSpPr>
        <p:spPr>
          <a:xfrm>
            <a:off x="291313" y="943135"/>
            <a:ext cx="8292391" cy="1865126"/>
          </a:xfrm>
          <a:prstGeom prst="rect">
            <a:avLst/>
          </a:prstGeom>
        </p:spPr>
        <p:txBody>
          <a:bodyPr wrap="square">
            <a:spAutoFit/>
          </a:bodyPr>
          <a:lstStyle/>
          <a:p>
            <a:pPr marL="285750" indent="-285750">
              <a:lnSpc>
                <a:spcPct val="120000"/>
              </a:lnSpc>
              <a:spcBef>
                <a:spcPts val="0"/>
              </a:spcBef>
              <a:spcAft>
                <a:spcPts val="0"/>
              </a:spcAft>
              <a:buClr>
                <a:srgbClr val="404040"/>
              </a:buClr>
              <a:buFont typeface="Arial" panose="020B0604020202020204" pitchFamily="34" charset="0"/>
              <a:buChar char="•"/>
            </a:pPr>
            <a:r>
              <a:rPr lang="en-US" sz="1600" dirty="0" smtClean="0"/>
              <a:t>MSCI Minimum Volatility indexes were simulated using the new GICS structure to assess for any additional turnover requirement and many of these indexes did not need any additional turnover</a:t>
            </a:r>
          </a:p>
          <a:p>
            <a:pPr marL="285750" indent="-285750">
              <a:lnSpc>
                <a:spcPct val="120000"/>
              </a:lnSpc>
              <a:spcBef>
                <a:spcPts val="0"/>
              </a:spcBef>
              <a:spcAft>
                <a:spcPts val="0"/>
              </a:spcAft>
              <a:buClr>
                <a:srgbClr val="404040"/>
              </a:buClr>
              <a:buFont typeface="Arial" panose="020B0604020202020204" pitchFamily="34" charset="0"/>
              <a:buChar char="•"/>
            </a:pPr>
            <a:r>
              <a:rPr lang="en-US" sz="1600" dirty="0" smtClean="0"/>
              <a:t>Also, there was no significant improvement in utility if optimizer was provided with additional turnover and the results indicated </a:t>
            </a:r>
            <a:r>
              <a:rPr lang="en-US" sz="1600" u="sng" dirty="0"/>
              <a:t>similar </a:t>
            </a:r>
            <a:r>
              <a:rPr lang="en-US" sz="1600" u="sng" dirty="0" smtClean="0"/>
              <a:t>Risk </a:t>
            </a:r>
            <a:r>
              <a:rPr lang="en-US" sz="1600" u="sng" dirty="0"/>
              <a:t>Reduction and Number of Constituents </a:t>
            </a:r>
            <a:r>
              <a:rPr lang="en-US" sz="1600" dirty="0"/>
              <a:t>for Old GICS and New GICS </a:t>
            </a:r>
            <a:r>
              <a:rPr lang="en-US" sz="1600" dirty="0" smtClean="0"/>
              <a:t>structure</a:t>
            </a:r>
            <a:endParaRPr lang="en-US" sz="1600" dirty="0"/>
          </a:p>
        </p:txBody>
      </p:sp>
      <p:sp>
        <p:nvSpPr>
          <p:cNvPr id="6" name="Slide Number Placeholder 5"/>
          <p:cNvSpPr>
            <a:spLocks noGrp="1"/>
          </p:cNvSpPr>
          <p:nvPr>
            <p:ph type="sldNum" sz="quarter" idx="10"/>
          </p:nvPr>
        </p:nvSpPr>
        <p:spPr/>
        <p:txBody>
          <a:bodyPr/>
          <a:lstStyle/>
          <a:p>
            <a:fld id="{93AC2C76-E6AA-46CB-A2DE-F6E097F7C440}" type="slidenum">
              <a:rPr lang="en-GB" smtClean="0"/>
              <a:pPr/>
              <a:t>16</a:t>
            </a:fld>
            <a:endParaRPr lang="en-GB" dirty="0"/>
          </a:p>
        </p:txBody>
      </p:sp>
      <p:sp>
        <p:nvSpPr>
          <p:cNvPr id="8" name="TextBox 7"/>
          <p:cNvSpPr txBox="1"/>
          <p:nvPr/>
        </p:nvSpPr>
        <p:spPr>
          <a:xfrm>
            <a:off x="4110682" y="6373882"/>
            <a:ext cx="4055607" cy="215444"/>
          </a:xfrm>
          <a:prstGeom prst="rect">
            <a:avLst/>
          </a:prstGeom>
          <a:noFill/>
        </p:spPr>
        <p:txBody>
          <a:bodyPr wrap="square" rtlCol="0">
            <a:spAutoFit/>
          </a:bodyPr>
          <a:lstStyle/>
          <a:p>
            <a:r>
              <a:rPr lang="en-US" sz="800" dirty="0" smtClean="0">
                <a:solidFill>
                  <a:schemeClr val="bg2"/>
                </a:solidFill>
              </a:rPr>
              <a:t>For the purpose of analysis transition from GEM2 to GEMLT was done in June 2017 SAIR</a:t>
            </a:r>
          </a:p>
        </p:txBody>
      </p:sp>
    </p:spTree>
    <p:extLst>
      <p:ext uri="{BB962C8B-B14F-4D97-AF65-F5344CB8AC3E}">
        <p14:creationId xmlns:p14="http://schemas.microsoft.com/office/powerpoint/2010/main" val="14732212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9188" y="1005839"/>
            <a:ext cx="7992000" cy="2411859"/>
          </a:xfrm>
          <a:ln w="6350">
            <a:noFill/>
          </a:ln>
        </p:spPr>
        <p:txBody>
          <a:bodyPr>
            <a:normAutofit fontScale="85000" lnSpcReduction="20000"/>
          </a:bodyPr>
          <a:lstStyle/>
          <a:p>
            <a:pPr marL="285750" indent="-285750">
              <a:lnSpc>
                <a:spcPct val="120000"/>
              </a:lnSpc>
              <a:spcBef>
                <a:spcPts val="0"/>
              </a:spcBef>
              <a:spcAft>
                <a:spcPts val="0"/>
              </a:spcAft>
              <a:buClr>
                <a:srgbClr val="404040"/>
              </a:buClr>
            </a:pPr>
            <a:r>
              <a:rPr lang="en-US" dirty="0" smtClean="0"/>
              <a:t>List of MSCI Minimum Volatility Indexes that will require additional turnover, based on calculations as of Nov 2017 SAIR rebalancing</a:t>
            </a:r>
          </a:p>
          <a:p>
            <a:pPr marL="0" indent="0">
              <a:lnSpc>
                <a:spcPct val="120000"/>
              </a:lnSpc>
              <a:spcBef>
                <a:spcPts val="0"/>
              </a:spcBef>
              <a:spcAft>
                <a:spcPts val="0"/>
              </a:spcAft>
              <a:buClr>
                <a:srgbClr val="404040"/>
              </a:buClr>
              <a:buNone/>
            </a:pPr>
            <a:endParaRPr lang="en-US" dirty="0" smtClean="0"/>
          </a:p>
          <a:p>
            <a:pPr marL="736600" lvl="2" indent="-285750">
              <a:lnSpc>
                <a:spcPct val="120000"/>
              </a:lnSpc>
              <a:spcAft>
                <a:spcPts val="0"/>
              </a:spcAft>
              <a:buClr>
                <a:srgbClr val="404040"/>
              </a:buClr>
              <a:buSzPct val="70000"/>
              <a:buFont typeface="Wingdings" panose="05000000000000000000" pitchFamily="2" charset="2"/>
              <a:buChar char="§"/>
            </a:pPr>
            <a:r>
              <a:rPr lang="en-US" b="1" dirty="0"/>
              <a:t>Example: </a:t>
            </a:r>
            <a:r>
              <a:rPr lang="en-US" dirty="0"/>
              <a:t>Active sector weights for Communication Services, Consumer Discretionary and Information Technology under new GICS structure are 10%, -6% and -4% respectively</a:t>
            </a:r>
          </a:p>
          <a:p>
            <a:pPr marL="736600" lvl="2" indent="-285750">
              <a:lnSpc>
                <a:spcPct val="120000"/>
              </a:lnSpc>
              <a:spcAft>
                <a:spcPts val="0"/>
              </a:spcAft>
              <a:buClr>
                <a:srgbClr val="404040"/>
              </a:buClr>
              <a:buSzPct val="70000"/>
              <a:buFont typeface="Wingdings" panose="05000000000000000000" pitchFamily="2" charset="2"/>
              <a:buChar char="§"/>
            </a:pPr>
            <a:r>
              <a:rPr lang="en-US" dirty="0"/>
              <a:t>Absolute deviation of active sector weights beyond </a:t>
            </a:r>
            <a:r>
              <a:rPr lang="en-US" dirty="0" smtClean="0"/>
              <a:t>the 5</a:t>
            </a:r>
            <a:r>
              <a:rPr lang="en-US" dirty="0"/>
              <a:t>% sector </a:t>
            </a:r>
            <a:r>
              <a:rPr lang="en-US" dirty="0" smtClean="0"/>
              <a:t>bound, are </a:t>
            </a:r>
            <a:r>
              <a:rPr lang="en-US" dirty="0"/>
              <a:t>5%,1% and 0% respectively</a:t>
            </a:r>
          </a:p>
          <a:p>
            <a:pPr lvl="2">
              <a:lnSpc>
                <a:spcPct val="120000"/>
              </a:lnSpc>
              <a:spcAft>
                <a:spcPts val="0"/>
              </a:spcAft>
              <a:buClr>
                <a:srgbClr val="404040"/>
              </a:buClr>
              <a:buSzPct val="70000"/>
              <a:buFont typeface="Wingdings" panose="05000000000000000000" pitchFamily="2" charset="2"/>
              <a:buChar char="§"/>
            </a:pPr>
            <a:r>
              <a:rPr lang="en-US" dirty="0" smtClean="0"/>
              <a:t>Minimum Additional </a:t>
            </a:r>
            <a:r>
              <a:rPr lang="en-US" dirty="0"/>
              <a:t>one-way </a:t>
            </a:r>
            <a:r>
              <a:rPr lang="en-US" dirty="0" smtClean="0"/>
              <a:t>TO related to GICS change </a:t>
            </a:r>
            <a:r>
              <a:rPr lang="en-US" dirty="0"/>
              <a:t>= Sum(Over flow of 3 sectors)/2 =  Sum(5%, 1%, 0%)/2 = 3%</a:t>
            </a:r>
          </a:p>
          <a:p>
            <a:pPr lvl="2">
              <a:lnSpc>
                <a:spcPct val="120000"/>
              </a:lnSpc>
              <a:spcAft>
                <a:spcPts val="0"/>
              </a:spcAft>
              <a:buClr>
                <a:srgbClr val="404040"/>
              </a:buClr>
              <a:buSzPct val="70000"/>
              <a:buFont typeface="Wingdings" panose="05000000000000000000" pitchFamily="2" charset="2"/>
              <a:buChar char="§"/>
            </a:pPr>
            <a:r>
              <a:rPr lang="en-US" dirty="0" smtClean="0"/>
              <a:t>Total </a:t>
            </a:r>
            <a:r>
              <a:rPr lang="en-US" dirty="0"/>
              <a:t>TO = </a:t>
            </a:r>
            <a:r>
              <a:rPr lang="en-US" dirty="0" smtClean="0"/>
              <a:t>Original </a:t>
            </a:r>
            <a:r>
              <a:rPr lang="en-US" dirty="0"/>
              <a:t>TO + Additional </a:t>
            </a:r>
            <a:r>
              <a:rPr lang="en-US" dirty="0" smtClean="0"/>
              <a:t>TO </a:t>
            </a:r>
            <a:r>
              <a:rPr lang="en-US" dirty="0"/>
              <a:t>= </a:t>
            </a:r>
            <a:r>
              <a:rPr lang="en-US" dirty="0" smtClean="0"/>
              <a:t>10% </a:t>
            </a:r>
            <a:r>
              <a:rPr lang="en-US" dirty="0"/>
              <a:t>+ 3</a:t>
            </a:r>
            <a:r>
              <a:rPr lang="en-US" dirty="0" smtClean="0"/>
              <a:t>% </a:t>
            </a:r>
            <a:r>
              <a:rPr lang="en-US" dirty="0"/>
              <a:t>= </a:t>
            </a:r>
            <a:r>
              <a:rPr lang="en-US" dirty="0" smtClean="0"/>
              <a:t>15% (After rounding to nearest multiple of 5)</a:t>
            </a:r>
            <a:endParaRPr lang="en-US" dirty="0"/>
          </a:p>
          <a:p>
            <a:pPr marL="285750" indent="-285750">
              <a:lnSpc>
                <a:spcPct val="120000"/>
              </a:lnSpc>
              <a:spcBef>
                <a:spcPts val="0"/>
              </a:spcBef>
              <a:spcAft>
                <a:spcPts val="0"/>
              </a:spcAft>
            </a:pPr>
            <a:endParaRPr lang="en-US" dirty="0" smtClean="0"/>
          </a:p>
          <a:p>
            <a:pPr marL="230188" lvl="1" indent="0">
              <a:lnSpc>
                <a:spcPct val="120000"/>
              </a:lnSpc>
              <a:spcAft>
                <a:spcPts val="0"/>
              </a:spcAft>
              <a:buNone/>
            </a:pPr>
            <a:endParaRPr lang="en-US" dirty="0"/>
          </a:p>
          <a:p>
            <a:pPr marL="230188" lvl="1" indent="0">
              <a:lnSpc>
                <a:spcPct val="120000"/>
              </a:lnSpc>
              <a:spcAft>
                <a:spcPts val="0"/>
              </a:spcAft>
              <a:buNone/>
            </a:pPr>
            <a:endParaRPr lang="en-US" dirty="0"/>
          </a:p>
          <a:p>
            <a:pPr lvl="1">
              <a:lnSpc>
                <a:spcPct val="120000"/>
              </a:lnSpc>
              <a:spcAft>
                <a:spcPts val="0"/>
              </a:spcAft>
            </a:pPr>
            <a:endParaRPr lang="en-US" dirty="0" smtClean="0"/>
          </a:p>
          <a:p>
            <a:pPr marL="230188" lvl="1" indent="0">
              <a:lnSpc>
                <a:spcPct val="120000"/>
              </a:lnSpc>
              <a:spcAft>
                <a:spcPts val="0"/>
              </a:spcAft>
              <a:buNone/>
            </a:pPr>
            <a:endParaRPr lang="en-US" dirty="0"/>
          </a:p>
          <a:p>
            <a:pPr marL="230188" lvl="1" indent="0">
              <a:lnSpc>
                <a:spcPct val="120000"/>
              </a:lnSpc>
              <a:spcAft>
                <a:spcPts val="0"/>
              </a:spcAft>
              <a:buNone/>
            </a:pPr>
            <a:endParaRPr lang="en-US" dirty="0" smtClean="0"/>
          </a:p>
        </p:txBody>
      </p:sp>
      <p:sp>
        <p:nvSpPr>
          <p:cNvPr id="2" name="Title 1"/>
          <p:cNvSpPr>
            <a:spLocks noGrp="1"/>
          </p:cNvSpPr>
          <p:nvPr>
            <p:ph type="title"/>
          </p:nvPr>
        </p:nvSpPr>
        <p:spPr/>
        <p:txBody>
          <a:bodyPr>
            <a:normAutofit fontScale="90000"/>
          </a:bodyPr>
          <a:lstStyle/>
          <a:p>
            <a:r>
              <a:rPr lang="en-US" dirty="0"/>
              <a:t>Estimated impact - MSCI </a:t>
            </a:r>
            <a:r>
              <a:rPr lang="en-US" dirty="0" smtClean="0"/>
              <a:t>Minimum </a:t>
            </a:r>
            <a:r>
              <a:rPr lang="en-US" dirty="0"/>
              <a:t>Volatility </a:t>
            </a:r>
            <a:r>
              <a:rPr lang="en-US" dirty="0" smtClean="0"/>
              <a:t>Indexes (2/2)</a:t>
            </a:r>
            <a:endParaRPr lang="en-US" dirty="0"/>
          </a:p>
        </p:txBody>
      </p:sp>
      <p:sp>
        <p:nvSpPr>
          <p:cNvPr id="9" name="TextBox 8"/>
          <p:cNvSpPr txBox="1"/>
          <p:nvPr/>
        </p:nvSpPr>
        <p:spPr>
          <a:xfrm>
            <a:off x="5261696" y="3264860"/>
            <a:ext cx="2644435" cy="230832"/>
          </a:xfrm>
          <a:prstGeom prst="rect">
            <a:avLst/>
          </a:prstGeom>
          <a:noFill/>
        </p:spPr>
        <p:txBody>
          <a:bodyPr wrap="square" rtlCol="0">
            <a:spAutoFit/>
          </a:bodyPr>
          <a:lstStyle/>
          <a:p>
            <a:r>
              <a:rPr lang="en-US" sz="900" dirty="0" smtClean="0">
                <a:solidFill>
                  <a:schemeClr val="bg2"/>
                </a:solidFill>
              </a:rPr>
              <a:t>Simulated Sector Active Weights as of Dec 01, 2017</a:t>
            </a:r>
          </a:p>
        </p:txBody>
      </p:sp>
      <p:graphicFrame>
        <p:nvGraphicFramePr>
          <p:cNvPr id="5" name="Table 4"/>
          <p:cNvGraphicFramePr>
            <a:graphicFrameLocks noGrp="1"/>
          </p:cNvGraphicFramePr>
          <p:nvPr>
            <p:extLst>
              <p:ext uri="{D42A27DB-BD31-4B8C-83A1-F6EECF244321}">
                <p14:modId xmlns:p14="http://schemas.microsoft.com/office/powerpoint/2010/main" val="1482413692"/>
              </p:ext>
            </p:extLst>
          </p:nvPr>
        </p:nvGraphicFramePr>
        <p:xfrm>
          <a:off x="1191508" y="3503157"/>
          <a:ext cx="6656832" cy="1556385"/>
        </p:xfrm>
        <a:graphic>
          <a:graphicData uri="http://schemas.openxmlformats.org/drawingml/2006/table">
            <a:tbl>
              <a:tblPr>
                <a:tableStyleId>{21E4AEA4-8DFA-4A89-87EB-49C32662AFE0}</a:tableStyleId>
              </a:tblPr>
              <a:tblGrid>
                <a:gridCol w="1400296"/>
                <a:gridCol w="1460046"/>
                <a:gridCol w="797795"/>
                <a:gridCol w="1118066"/>
                <a:gridCol w="781560"/>
                <a:gridCol w="1099069"/>
              </a:tblGrid>
              <a:tr h="496298">
                <a:tc>
                  <a:txBody>
                    <a:bodyPr/>
                    <a:lstStyle/>
                    <a:p>
                      <a:pPr algn="ctr" fontAlgn="ctr"/>
                      <a:r>
                        <a:rPr lang="en-US" sz="1100" b="1" u="none" strike="noStrike" dirty="0">
                          <a:solidFill>
                            <a:schemeClr val="bg2"/>
                          </a:solidFill>
                          <a:effectLst/>
                        </a:rPr>
                        <a:t>Index</a:t>
                      </a:r>
                      <a:endParaRPr lang="en-US" sz="1100" b="1" i="0" u="none" strike="noStrike" dirty="0">
                        <a:solidFill>
                          <a:schemeClr val="bg2"/>
                        </a:solidFill>
                        <a:effectLst/>
                        <a:latin typeface="Calibri" panose="020F0502020204030204" pitchFamily="34" charset="0"/>
                      </a:endParaRPr>
                    </a:p>
                  </a:txBody>
                  <a:tcPr marL="9525" marR="9525" marT="9525"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100" b="1" u="none" strike="noStrike" dirty="0">
                          <a:solidFill>
                            <a:schemeClr val="bg2"/>
                          </a:solidFill>
                          <a:effectLst/>
                        </a:rPr>
                        <a:t>Sector</a:t>
                      </a:r>
                      <a:endParaRPr lang="en-US" sz="1100" b="1" i="0" u="none" strike="noStrike" dirty="0">
                        <a:solidFill>
                          <a:schemeClr val="bg2"/>
                        </a:solidFill>
                        <a:effectLst/>
                        <a:latin typeface="Calibri" panose="020F0502020204030204" pitchFamily="34" charset="0"/>
                      </a:endParaRPr>
                    </a:p>
                  </a:txBody>
                  <a:tcPr marL="9525" marR="9525" marT="9525"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100" b="1" u="none" strike="noStrike" dirty="0">
                          <a:solidFill>
                            <a:schemeClr val="bg2"/>
                          </a:solidFill>
                          <a:effectLst/>
                        </a:rPr>
                        <a:t>Sector Constraint</a:t>
                      </a:r>
                      <a:endParaRPr lang="en-US" sz="1100" b="1" i="0" u="none" strike="noStrike" dirty="0">
                        <a:solidFill>
                          <a:schemeClr val="bg2"/>
                        </a:solidFill>
                        <a:effectLst/>
                        <a:latin typeface="Calibri" panose="020F0502020204030204" pitchFamily="34" charset="0"/>
                      </a:endParaRPr>
                    </a:p>
                  </a:txBody>
                  <a:tcPr marL="9525" marR="9525" marT="9525"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100" b="1" u="none" strike="noStrike" dirty="0">
                          <a:solidFill>
                            <a:schemeClr val="bg2"/>
                          </a:solidFill>
                          <a:effectLst/>
                        </a:rPr>
                        <a:t>Active Sector Weight (New GICS)</a:t>
                      </a:r>
                      <a:endParaRPr lang="en-US" sz="1100" b="1" i="0" u="none" strike="noStrike" dirty="0">
                        <a:solidFill>
                          <a:schemeClr val="bg2"/>
                        </a:solidFill>
                        <a:effectLst/>
                        <a:latin typeface="Calibri" panose="020F0502020204030204" pitchFamily="34" charset="0"/>
                      </a:endParaRPr>
                    </a:p>
                  </a:txBody>
                  <a:tcPr marL="9525" marR="9525" marT="9525"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100" b="1" u="none" strike="noStrike" dirty="0">
                          <a:solidFill>
                            <a:schemeClr val="bg2"/>
                          </a:solidFill>
                          <a:effectLst/>
                        </a:rPr>
                        <a:t>Weight Overflow</a:t>
                      </a:r>
                      <a:endParaRPr lang="en-US" sz="1100" b="1" i="0" u="none" strike="noStrike" dirty="0">
                        <a:solidFill>
                          <a:schemeClr val="bg2"/>
                        </a:solidFill>
                        <a:effectLst/>
                        <a:latin typeface="Calibri" panose="020F0502020204030204" pitchFamily="34" charset="0"/>
                      </a:endParaRPr>
                    </a:p>
                  </a:txBody>
                  <a:tcPr marL="9525" marR="9525" marT="9525"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20000"/>
                        <a:lumOff val="80000"/>
                      </a:schemeClr>
                    </a:solidFill>
                  </a:tcPr>
                </a:tc>
                <a:tc>
                  <a:txBody>
                    <a:bodyPr/>
                    <a:lstStyle/>
                    <a:p>
                      <a:pPr algn="ctr" fontAlgn="ctr"/>
                      <a:r>
                        <a:rPr lang="en-US" sz="1100" b="1" u="none" strike="noStrike" dirty="0">
                          <a:solidFill>
                            <a:schemeClr val="bg2"/>
                          </a:solidFill>
                          <a:effectLst/>
                        </a:rPr>
                        <a:t>Proposed </a:t>
                      </a:r>
                      <a:r>
                        <a:rPr lang="en-US" sz="1100" b="1" u="none" strike="noStrike" dirty="0" smtClean="0">
                          <a:solidFill>
                            <a:schemeClr val="bg2"/>
                          </a:solidFill>
                          <a:effectLst/>
                        </a:rPr>
                        <a:t>Min Additional </a:t>
                      </a:r>
                      <a:r>
                        <a:rPr lang="en-US" sz="1100" b="1" u="none" strike="noStrike" dirty="0">
                          <a:solidFill>
                            <a:schemeClr val="bg2"/>
                          </a:solidFill>
                          <a:effectLst/>
                        </a:rPr>
                        <a:t>one-way Turnover</a:t>
                      </a:r>
                      <a:endParaRPr lang="en-US" sz="1100" b="1" i="0" u="none" strike="noStrike" dirty="0">
                        <a:solidFill>
                          <a:schemeClr val="bg2"/>
                        </a:solidFill>
                        <a:effectLst/>
                        <a:latin typeface="Calibri" panose="020F0502020204030204" pitchFamily="34" charset="0"/>
                      </a:endParaRPr>
                    </a:p>
                  </a:txBody>
                  <a:tcPr marL="9525" marR="9525" marT="9525"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20000"/>
                        <a:lumOff val="80000"/>
                      </a:schemeClr>
                    </a:solidFill>
                  </a:tcPr>
                </a:tc>
              </a:tr>
              <a:tr h="165432">
                <a:tc rowSpan="2">
                  <a:txBody>
                    <a:bodyPr/>
                    <a:lstStyle/>
                    <a:p>
                      <a:pPr algn="l" fontAlgn="ctr"/>
                      <a:r>
                        <a:rPr lang="en-US" sz="1100" u="none" strike="noStrike" dirty="0">
                          <a:solidFill>
                            <a:schemeClr val="bg2"/>
                          </a:solidFill>
                          <a:effectLst/>
                        </a:rPr>
                        <a:t>SOUTH AFRICA MINIMUM VOLATILITY (USD)</a:t>
                      </a:r>
                      <a:endParaRPr lang="en-US" sz="1100" b="0" i="0" u="none" strike="noStrike" dirty="0">
                        <a:solidFill>
                          <a:schemeClr val="bg2"/>
                        </a:solidFill>
                        <a:effectLst/>
                        <a:latin typeface="Calibri" panose="020F0502020204030204" pitchFamily="34" charset="0"/>
                      </a:endParaRPr>
                    </a:p>
                  </a:txBody>
                  <a:tcPr marL="9525" marR="9525" marT="9525" marB="0" anchor="ctr">
                    <a:lnT w="12700" cap="flat" cmpd="sng" algn="ctr">
                      <a:solidFill>
                        <a:schemeClr val="accent2"/>
                      </a:solidFill>
                      <a:prstDash val="solid"/>
                      <a:round/>
                      <a:headEnd type="none" w="med" len="med"/>
                      <a:tailEnd type="none" w="med" len="med"/>
                    </a:lnT>
                    <a:solidFill>
                      <a:schemeClr val="accent2">
                        <a:lumMod val="20000"/>
                        <a:lumOff val="80000"/>
                      </a:schemeClr>
                    </a:solidFill>
                  </a:tcPr>
                </a:tc>
                <a:tc>
                  <a:txBody>
                    <a:bodyPr/>
                    <a:lstStyle/>
                    <a:p>
                      <a:pPr algn="ctr" fontAlgn="ctr"/>
                      <a:r>
                        <a:rPr lang="en-US" sz="1100" u="none" strike="noStrike" dirty="0">
                          <a:solidFill>
                            <a:schemeClr val="bg2"/>
                          </a:solidFill>
                          <a:effectLst/>
                        </a:rPr>
                        <a:t>Communication Services</a:t>
                      </a:r>
                      <a:endParaRPr lang="en-US" sz="1100" b="0" i="0" u="none" strike="noStrike" dirty="0">
                        <a:solidFill>
                          <a:schemeClr val="bg2"/>
                        </a:solidFill>
                        <a:effectLst/>
                        <a:latin typeface="Calibri" panose="020F0502020204030204" pitchFamily="34" charset="0"/>
                      </a:endParaRPr>
                    </a:p>
                  </a:txBody>
                  <a:tcPr marL="9525" marR="9525" marT="9525" marB="0" anchor="ctr">
                    <a:lnT w="12700" cap="flat" cmpd="sng" algn="ctr">
                      <a:solidFill>
                        <a:schemeClr val="accent2"/>
                      </a:solidFill>
                      <a:prstDash val="solid"/>
                      <a:round/>
                      <a:headEnd type="none" w="med" len="med"/>
                      <a:tailEnd type="none" w="med" len="med"/>
                    </a:lnT>
                    <a:solidFill>
                      <a:schemeClr val="accent2">
                        <a:lumMod val="20000"/>
                        <a:lumOff val="80000"/>
                      </a:schemeClr>
                    </a:solidFill>
                  </a:tcPr>
                </a:tc>
                <a:tc rowSpan="2">
                  <a:txBody>
                    <a:bodyPr/>
                    <a:lstStyle/>
                    <a:p>
                      <a:pPr algn="ctr" fontAlgn="ctr"/>
                      <a:r>
                        <a:rPr lang="en-US" sz="1100" u="none" strike="noStrike" dirty="0" smtClean="0">
                          <a:solidFill>
                            <a:schemeClr val="bg2"/>
                          </a:solidFill>
                          <a:effectLst/>
                        </a:rPr>
                        <a:t> 10</a:t>
                      </a:r>
                      <a:r>
                        <a:rPr lang="en-US" sz="1100" u="none" strike="noStrike" dirty="0">
                          <a:solidFill>
                            <a:schemeClr val="bg2"/>
                          </a:solidFill>
                          <a:effectLst/>
                        </a:rPr>
                        <a:t>%</a:t>
                      </a:r>
                      <a:endParaRPr lang="en-US" sz="1100" b="0" i="0" u="none" strike="noStrike" dirty="0">
                        <a:solidFill>
                          <a:schemeClr val="bg2"/>
                        </a:solidFill>
                        <a:effectLst/>
                        <a:latin typeface="Calibri" panose="020F0502020204030204" pitchFamily="34" charset="0"/>
                      </a:endParaRPr>
                    </a:p>
                  </a:txBody>
                  <a:tcPr marL="9525" marR="9525" marT="9525" marB="0" anchor="ctr">
                    <a:lnT w="12700" cap="flat" cmpd="sng" algn="ctr">
                      <a:solidFill>
                        <a:schemeClr val="accent2"/>
                      </a:solidFill>
                      <a:prstDash val="solid"/>
                      <a:round/>
                      <a:headEnd type="none" w="med" len="med"/>
                      <a:tailEnd type="none" w="med" len="med"/>
                    </a:lnT>
                    <a:solidFill>
                      <a:schemeClr val="accent2">
                        <a:lumMod val="20000"/>
                        <a:lumOff val="80000"/>
                      </a:schemeClr>
                    </a:solidFill>
                  </a:tcPr>
                </a:tc>
                <a:tc>
                  <a:txBody>
                    <a:bodyPr/>
                    <a:lstStyle/>
                    <a:p>
                      <a:pPr algn="ctr" fontAlgn="ctr"/>
                      <a:r>
                        <a:rPr lang="en-US" sz="1100" u="none" strike="noStrike" dirty="0">
                          <a:solidFill>
                            <a:schemeClr val="bg2"/>
                          </a:solidFill>
                          <a:effectLst/>
                        </a:rPr>
                        <a:t>-19.94%</a:t>
                      </a:r>
                      <a:endParaRPr lang="en-US" sz="1100" b="0" i="0" u="none" strike="noStrike" dirty="0">
                        <a:solidFill>
                          <a:schemeClr val="bg2"/>
                        </a:solidFill>
                        <a:effectLst/>
                        <a:latin typeface="Calibri" panose="020F0502020204030204" pitchFamily="34" charset="0"/>
                      </a:endParaRPr>
                    </a:p>
                  </a:txBody>
                  <a:tcPr marL="9525" marR="9525" marT="9525" marB="0" anchor="ctr">
                    <a:lnT w="12700" cap="flat" cmpd="sng" algn="ctr">
                      <a:solidFill>
                        <a:schemeClr val="accent2"/>
                      </a:solidFill>
                      <a:prstDash val="solid"/>
                      <a:round/>
                      <a:headEnd type="none" w="med" len="med"/>
                      <a:tailEnd type="none" w="med" len="med"/>
                    </a:lnT>
                    <a:solidFill>
                      <a:schemeClr val="accent2">
                        <a:lumMod val="20000"/>
                        <a:lumOff val="80000"/>
                      </a:schemeClr>
                    </a:solidFill>
                  </a:tcPr>
                </a:tc>
                <a:tc>
                  <a:txBody>
                    <a:bodyPr/>
                    <a:lstStyle/>
                    <a:p>
                      <a:pPr algn="ctr" fontAlgn="b"/>
                      <a:r>
                        <a:rPr lang="en-US" sz="1100" u="none" strike="noStrike" dirty="0">
                          <a:solidFill>
                            <a:schemeClr val="bg2"/>
                          </a:solidFill>
                          <a:effectLst/>
                        </a:rPr>
                        <a:t>Yes</a:t>
                      </a:r>
                      <a:endParaRPr lang="en-US" sz="1100" b="0" i="0" u="none" strike="noStrike" dirty="0">
                        <a:solidFill>
                          <a:schemeClr val="bg2"/>
                        </a:solidFill>
                        <a:effectLst/>
                        <a:latin typeface="Calibri" panose="020F0502020204030204" pitchFamily="34" charset="0"/>
                      </a:endParaRPr>
                    </a:p>
                  </a:txBody>
                  <a:tcPr marL="9525" marR="9525" marT="9525" marB="0" anchor="ctr">
                    <a:lnT w="12700" cap="flat" cmpd="sng" algn="ctr">
                      <a:solidFill>
                        <a:schemeClr val="accent2"/>
                      </a:solidFill>
                      <a:prstDash val="solid"/>
                      <a:round/>
                      <a:headEnd type="none" w="med" len="med"/>
                      <a:tailEnd type="none" w="med" len="med"/>
                    </a:lnT>
                    <a:solidFill>
                      <a:schemeClr val="accent2">
                        <a:lumMod val="20000"/>
                        <a:lumOff val="80000"/>
                      </a:schemeClr>
                    </a:solidFill>
                  </a:tcPr>
                </a:tc>
                <a:tc rowSpan="2">
                  <a:txBody>
                    <a:bodyPr/>
                    <a:lstStyle/>
                    <a:p>
                      <a:pPr algn="ctr" fontAlgn="ctr"/>
                      <a:r>
                        <a:rPr lang="en-US" sz="1100" u="none" strike="noStrike" dirty="0">
                          <a:solidFill>
                            <a:schemeClr val="bg2"/>
                          </a:solidFill>
                          <a:effectLst/>
                        </a:rPr>
                        <a:t>5%</a:t>
                      </a:r>
                      <a:endParaRPr lang="en-US" sz="1100" b="0" i="0" u="none" strike="noStrike" dirty="0">
                        <a:solidFill>
                          <a:schemeClr val="bg2"/>
                        </a:solidFill>
                        <a:effectLst/>
                        <a:latin typeface="Calibri" panose="020F0502020204030204" pitchFamily="34" charset="0"/>
                      </a:endParaRPr>
                    </a:p>
                  </a:txBody>
                  <a:tcPr marL="9525" marR="9525" marT="9525" marB="0" anchor="ctr">
                    <a:lnT w="12700" cap="flat" cmpd="sng" algn="ctr">
                      <a:solidFill>
                        <a:schemeClr val="accent2"/>
                      </a:solidFill>
                      <a:prstDash val="solid"/>
                      <a:round/>
                      <a:headEnd type="none" w="med" len="med"/>
                      <a:tailEnd type="none" w="med" len="med"/>
                    </a:lnT>
                    <a:solidFill>
                      <a:schemeClr val="accent2">
                        <a:lumMod val="20000"/>
                        <a:lumOff val="80000"/>
                      </a:schemeClr>
                    </a:solidFill>
                  </a:tcPr>
                </a:tc>
              </a:tr>
              <a:tr h="304970">
                <a:tc vMerge="1">
                  <a:txBody>
                    <a:bodyPr/>
                    <a:lstStyle/>
                    <a:p>
                      <a:endParaRPr lang="en-US"/>
                    </a:p>
                  </a:txBody>
                  <a:tcPr/>
                </a:tc>
                <a:tc>
                  <a:txBody>
                    <a:bodyPr/>
                    <a:lstStyle/>
                    <a:p>
                      <a:pPr algn="ctr" fontAlgn="ctr"/>
                      <a:r>
                        <a:rPr lang="en-US" sz="1100" u="none" strike="noStrike" dirty="0">
                          <a:solidFill>
                            <a:schemeClr val="bg2"/>
                          </a:solidFill>
                          <a:effectLst/>
                        </a:rPr>
                        <a:t>Consumer Discretionary</a:t>
                      </a:r>
                      <a:endParaRPr lang="en-US" sz="1100" b="0" i="0" u="none" strike="noStrike" dirty="0">
                        <a:solidFill>
                          <a:schemeClr val="bg2"/>
                        </a:solidFill>
                        <a:effectLst/>
                        <a:latin typeface="Calibri" panose="020F0502020204030204" pitchFamily="34" charset="0"/>
                      </a:endParaRPr>
                    </a:p>
                  </a:txBody>
                  <a:tcPr marL="9525" marR="9525" marT="9525" marB="0" anchor="ctr">
                    <a:solidFill>
                      <a:schemeClr val="accent2">
                        <a:lumMod val="20000"/>
                        <a:lumOff val="80000"/>
                      </a:schemeClr>
                    </a:solidFill>
                  </a:tcPr>
                </a:tc>
                <a:tc vMerge="1">
                  <a:txBody>
                    <a:bodyPr/>
                    <a:lstStyle/>
                    <a:p>
                      <a:endParaRPr lang="en-US"/>
                    </a:p>
                  </a:txBody>
                  <a:tcPr/>
                </a:tc>
                <a:tc>
                  <a:txBody>
                    <a:bodyPr/>
                    <a:lstStyle/>
                    <a:p>
                      <a:pPr algn="ctr" fontAlgn="ctr"/>
                      <a:r>
                        <a:rPr lang="en-US" sz="1100" u="none" strike="noStrike" dirty="0">
                          <a:solidFill>
                            <a:schemeClr val="bg2"/>
                          </a:solidFill>
                          <a:effectLst/>
                        </a:rPr>
                        <a:t>9.69%</a:t>
                      </a:r>
                      <a:endParaRPr lang="en-US" sz="1100" b="0" i="0" u="none" strike="noStrike" dirty="0">
                        <a:solidFill>
                          <a:schemeClr val="bg2"/>
                        </a:solidFill>
                        <a:effectLst/>
                        <a:latin typeface="Calibri" panose="020F0502020204030204" pitchFamily="34" charset="0"/>
                      </a:endParaRPr>
                    </a:p>
                  </a:txBody>
                  <a:tcPr marL="9525" marR="9525" marT="9525" marB="0" anchor="ctr">
                    <a:solidFill>
                      <a:schemeClr val="accent2">
                        <a:lumMod val="20000"/>
                        <a:lumOff val="80000"/>
                      </a:schemeClr>
                    </a:solidFill>
                  </a:tcPr>
                </a:tc>
                <a:tc>
                  <a:txBody>
                    <a:bodyPr/>
                    <a:lstStyle/>
                    <a:p>
                      <a:pPr algn="ctr" fontAlgn="b"/>
                      <a:r>
                        <a:rPr lang="en-US" sz="1100" u="none" strike="noStrike" dirty="0">
                          <a:solidFill>
                            <a:schemeClr val="bg2"/>
                          </a:solidFill>
                          <a:effectLst/>
                        </a:rPr>
                        <a:t>No</a:t>
                      </a:r>
                      <a:endParaRPr lang="en-US" sz="1100" b="0" i="0" u="none" strike="noStrike" dirty="0">
                        <a:solidFill>
                          <a:schemeClr val="bg2"/>
                        </a:solidFill>
                        <a:effectLst/>
                        <a:latin typeface="Calibri" panose="020F0502020204030204" pitchFamily="34" charset="0"/>
                      </a:endParaRPr>
                    </a:p>
                  </a:txBody>
                  <a:tcPr marL="9525" marR="9525" marT="9525" marB="0" anchor="ctr">
                    <a:solidFill>
                      <a:schemeClr val="accent2">
                        <a:lumMod val="20000"/>
                        <a:lumOff val="80000"/>
                      </a:schemeClr>
                    </a:solidFill>
                  </a:tcPr>
                </a:tc>
                <a:tc vMerge="1">
                  <a:txBody>
                    <a:bodyPr/>
                    <a:lstStyle/>
                    <a:p>
                      <a:endParaRPr lang="en-US"/>
                    </a:p>
                  </a:txBody>
                  <a:tcPr/>
                </a:tc>
              </a:tr>
              <a:tr h="165432">
                <a:tc rowSpan="3">
                  <a:txBody>
                    <a:bodyPr/>
                    <a:lstStyle/>
                    <a:p>
                      <a:pPr algn="l" fontAlgn="ctr"/>
                      <a:r>
                        <a:rPr lang="en-US" sz="1100" u="none" strike="noStrike" dirty="0">
                          <a:solidFill>
                            <a:schemeClr val="bg2"/>
                          </a:solidFill>
                          <a:effectLst/>
                        </a:rPr>
                        <a:t>KOREA MINIMUM VOLATILITY (USD)</a:t>
                      </a:r>
                      <a:endParaRPr lang="en-US" sz="1100" b="0" i="0" u="none" strike="noStrike" dirty="0">
                        <a:solidFill>
                          <a:schemeClr val="bg2"/>
                        </a:solidFill>
                        <a:effectLst/>
                        <a:latin typeface="Calibri" panose="020F0502020204030204" pitchFamily="34" charset="0"/>
                      </a:endParaRPr>
                    </a:p>
                  </a:txBody>
                  <a:tcPr marL="9525" marR="9525" marT="9525" marB="0" anchor="ctr">
                    <a:lnB w="12700" cap="flat" cmpd="sng" algn="ctr">
                      <a:solidFill>
                        <a:srgbClr val="FFC000"/>
                      </a:solidFill>
                      <a:prstDash val="solid"/>
                      <a:round/>
                      <a:headEnd type="none" w="med" len="med"/>
                      <a:tailEnd type="none" w="med" len="med"/>
                    </a:lnB>
                    <a:solidFill>
                      <a:schemeClr val="bg1"/>
                    </a:solidFill>
                  </a:tcPr>
                </a:tc>
                <a:tc>
                  <a:txBody>
                    <a:bodyPr/>
                    <a:lstStyle/>
                    <a:p>
                      <a:pPr algn="ctr" fontAlgn="ctr"/>
                      <a:r>
                        <a:rPr lang="en-US" sz="1100" u="none" strike="noStrike" dirty="0">
                          <a:solidFill>
                            <a:schemeClr val="bg2"/>
                          </a:solidFill>
                          <a:effectLst/>
                        </a:rPr>
                        <a:t>Communication Services</a:t>
                      </a:r>
                      <a:endParaRPr lang="en-US" sz="1100" b="0" i="0" u="none" strike="noStrike" dirty="0">
                        <a:solidFill>
                          <a:schemeClr val="bg2"/>
                        </a:solidFill>
                        <a:effectLst/>
                        <a:latin typeface="Calibri" panose="020F0502020204030204" pitchFamily="34" charset="0"/>
                      </a:endParaRPr>
                    </a:p>
                  </a:txBody>
                  <a:tcPr marL="9525" marR="9525" marT="9525" marB="0" anchor="ctr">
                    <a:solidFill>
                      <a:schemeClr val="bg1"/>
                    </a:solidFill>
                  </a:tcPr>
                </a:tc>
                <a:tc rowSpan="3">
                  <a:txBody>
                    <a:bodyPr/>
                    <a:lstStyle/>
                    <a:p>
                      <a:pPr algn="ctr" fontAlgn="ctr"/>
                      <a:r>
                        <a:rPr lang="en-US" sz="1100" u="none" strike="noStrike" dirty="0" smtClean="0">
                          <a:solidFill>
                            <a:schemeClr val="bg2"/>
                          </a:solidFill>
                          <a:effectLst/>
                        </a:rPr>
                        <a:t>12.5</a:t>
                      </a:r>
                      <a:r>
                        <a:rPr lang="en-US" sz="1100" u="none" strike="noStrike" dirty="0">
                          <a:solidFill>
                            <a:schemeClr val="bg2"/>
                          </a:solidFill>
                          <a:effectLst/>
                        </a:rPr>
                        <a:t>%</a:t>
                      </a:r>
                      <a:endParaRPr lang="en-US" sz="1100" b="0" i="0" u="none" strike="noStrike" dirty="0">
                        <a:solidFill>
                          <a:schemeClr val="bg2"/>
                        </a:solidFill>
                        <a:effectLst/>
                        <a:latin typeface="Calibri" panose="020F0502020204030204" pitchFamily="34" charset="0"/>
                      </a:endParaRPr>
                    </a:p>
                  </a:txBody>
                  <a:tcPr marL="9525" marR="9525" marT="9525" marB="0" anchor="ctr">
                    <a:lnB w="12700" cap="flat" cmpd="sng" algn="ctr">
                      <a:solidFill>
                        <a:srgbClr val="FFC000"/>
                      </a:solidFill>
                      <a:prstDash val="solid"/>
                      <a:round/>
                      <a:headEnd type="none" w="med" len="med"/>
                      <a:tailEnd type="none" w="med" len="med"/>
                    </a:lnB>
                    <a:solidFill>
                      <a:schemeClr val="bg1"/>
                    </a:solidFill>
                  </a:tcPr>
                </a:tc>
                <a:tc>
                  <a:txBody>
                    <a:bodyPr/>
                    <a:lstStyle/>
                    <a:p>
                      <a:pPr algn="ctr" fontAlgn="ctr"/>
                      <a:r>
                        <a:rPr lang="en-US" sz="1100" u="none" strike="noStrike" dirty="0">
                          <a:solidFill>
                            <a:schemeClr val="bg2"/>
                          </a:solidFill>
                          <a:effectLst/>
                        </a:rPr>
                        <a:t>10.82%</a:t>
                      </a:r>
                      <a:endParaRPr lang="en-US" sz="1100" b="0" i="0" u="none" strike="noStrike" dirty="0">
                        <a:solidFill>
                          <a:schemeClr val="bg2"/>
                        </a:solidFill>
                        <a:effectLst/>
                        <a:latin typeface="Calibri" panose="020F0502020204030204" pitchFamily="34" charset="0"/>
                      </a:endParaRPr>
                    </a:p>
                  </a:txBody>
                  <a:tcPr marL="9525" marR="9525" marT="9525" marB="0" anchor="ctr">
                    <a:solidFill>
                      <a:schemeClr val="bg1"/>
                    </a:solidFill>
                  </a:tcPr>
                </a:tc>
                <a:tc>
                  <a:txBody>
                    <a:bodyPr/>
                    <a:lstStyle/>
                    <a:p>
                      <a:pPr algn="ctr" fontAlgn="b"/>
                      <a:r>
                        <a:rPr lang="en-US" sz="1100" u="none" strike="noStrike" dirty="0">
                          <a:solidFill>
                            <a:schemeClr val="bg2"/>
                          </a:solidFill>
                          <a:effectLst/>
                        </a:rPr>
                        <a:t>No</a:t>
                      </a:r>
                      <a:endParaRPr lang="en-US" sz="1100" b="0" i="0" u="none" strike="noStrike" dirty="0">
                        <a:solidFill>
                          <a:schemeClr val="bg2"/>
                        </a:solidFill>
                        <a:effectLst/>
                        <a:latin typeface="Calibri" panose="020F0502020204030204" pitchFamily="34" charset="0"/>
                      </a:endParaRPr>
                    </a:p>
                  </a:txBody>
                  <a:tcPr marL="9525" marR="9525" marT="9525" marB="0" anchor="ctr">
                    <a:solidFill>
                      <a:schemeClr val="bg1"/>
                    </a:solidFill>
                  </a:tcPr>
                </a:tc>
                <a:tc rowSpan="3">
                  <a:txBody>
                    <a:bodyPr/>
                    <a:lstStyle/>
                    <a:p>
                      <a:pPr algn="ctr" fontAlgn="ctr"/>
                      <a:r>
                        <a:rPr lang="en-US" sz="1100" u="none" strike="noStrike" dirty="0">
                          <a:solidFill>
                            <a:schemeClr val="bg2"/>
                          </a:solidFill>
                          <a:effectLst/>
                        </a:rPr>
                        <a:t>5%</a:t>
                      </a:r>
                      <a:endParaRPr lang="en-US" sz="1100" b="0" i="0" u="none" strike="noStrike" dirty="0">
                        <a:solidFill>
                          <a:schemeClr val="bg2"/>
                        </a:solidFill>
                        <a:effectLst/>
                        <a:latin typeface="Calibri" panose="020F0502020204030204" pitchFamily="34" charset="0"/>
                      </a:endParaRPr>
                    </a:p>
                  </a:txBody>
                  <a:tcPr marL="9525" marR="9525" marT="9525" marB="0" anchor="ctr">
                    <a:lnB w="12700" cap="flat" cmpd="sng" algn="ctr">
                      <a:solidFill>
                        <a:srgbClr val="FFC000"/>
                      </a:solidFill>
                      <a:prstDash val="solid"/>
                      <a:round/>
                      <a:headEnd type="none" w="med" len="med"/>
                      <a:tailEnd type="none" w="med" len="med"/>
                    </a:lnB>
                    <a:solidFill>
                      <a:schemeClr val="bg1"/>
                    </a:solidFill>
                  </a:tcPr>
                </a:tc>
              </a:tr>
              <a:tr h="165432">
                <a:tc vMerge="1">
                  <a:txBody>
                    <a:bodyPr/>
                    <a:lstStyle/>
                    <a:p>
                      <a:endParaRPr lang="en-US"/>
                    </a:p>
                  </a:txBody>
                  <a:tcPr/>
                </a:tc>
                <a:tc>
                  <a:txBody>
                    <a:bodyPr/>
                    <a:lstStyle/>
                    <a:p>
                      <a:pPr algn="ctr" fontAlgn="ctr"/>
                      <a:r>
                        <a:rPr lang="en-US" sz="1100" u="none" strike="noStrike" dirty="0">
                          <a:solidFill>
                            <a:schemeClr val="bg2"/>
                          </a:solidFill>
                          <a:effectLst/>
                        </a:rPr>
                        <a:t>Consumer Discretionary</a:t>
                      </a:r>
                      <a:endParaRPr lang="en-US" sz="1100" b="0" i="0" u="none" strike="noStrike" dirty="0">
                        <a:solidFill>
                          <a:schemeClr val="bg2"/>
                        </a:solidFill>
                        <a:effectLst/>
                        <a:latin typeface="Calibri" panose="020F0502020204030204" pitchFamily="34" charset="0"/>
                      </a:endParaRPr>
                    </a:p>
                  </a:txBody>
                  <a:tcPr marL="9525" marR="9525" marT="9525" marB="0" anchor="ctr">
                    <a:solidFill>
                      <a:schemeClr val="bg1"/>
                    </a:solidFill>
                  </a:tcPr>
                </a:tc>
                <a:tc vMerge="1">
                  <a:txBody>
                    <a:bodyPr/>
                    <a:lstStyle/>
                    <a:p>
                      <a:endParaRPr lang="en-US"/>
                    </a:p>
                  </a:txBody>
                  <a:tcPr/>
                </a:tc>
                <a:tc>
                  <a:txBody>
                    <a:bodyPr/>
                    <a:lstStyle/>
                    <a:p>
                      <a:pPr algn="ctr" fontAlgn="ctr"/>
                      <a:r>
                        <a:rPr lang="en-US" sz="1100" u="none" strike="noStrike" dirty="0">
                          <a:solidFill>
                            <a:schemeClr val="bg2"/>
                          </a:solidFill>
                          <a:effectLst/>
                        </a:rPr>
                        <a:t>2.26%</a:t>
                      </a:r>
                      <a:endParaRPr lang="en-US" sz="1100" b="0" i="0" u="none" strike="noStrike" dirty="0">
                        <a:solidFill>
                          <a:schemeClr val="bg2"/>
                        </a:solidFill>
                        <a:effectLst/>
                        <a:latin typeface="Calibri" panose="020F0502020204030204" pitchFamily="34" charset="0"/>
                      </a:endParaRPr>
                    </a:p>
                  </a:txBody>
                  <a:tcPr marL="9525" marR="9525" marT="9525" marB="0" anchor="ctr">
                    <a:solidFill>
                      <a:schemeClr val="bg1"/>
                    </a:solidFill>
                  </a:tcPr>
                </a:tc>
                <a:tc>
                  <a:txBody>
                    <a:bodyPr/>
                    <a:lstStyle/>
                    <a:p>
                      <a:pPr algn="ctr" fontAlgn="b"/>
                      <a:r>
                        <a:rPr lang="en-US" sz="1100" u="none" strike="noStrike" dirty="0">
                          <a:solidFill>
                            <a:schemeClr val="bg2"/>
                          </a:solidFill>
                          <a:effectLst/>
                        </a:rPr>
                        <a:t>No</a:t>
                      </a:r>
                      <a:endParaRPr lang="en-US" sz="1100" b="0" i="0" u="none" strike="noStrike" dirty="0">
                        <a:solidFill>
                          <a:schemeClr val="bg2"/>
                        </a:solidFill>
                        <a:effectLst/>
                        <a:latin typeface="Calibri" panose="020F0502020204030204" pitchFamily="34" charset="0"/>
                      </a:endParaRPr>
                    </a:p>
                  </a:txBody>
                  <a:tcPr marL="9525" marR="9525" marT="9525" marB="0" anchor="ctr">
                    <a:solidFill>
                      <a:schemeClr val="bg1"/>
                    </a:solidFill>
                  </a:tcPr>
                </a:tc>
                <a:tc vMerge="1">
                  <a:txBody>
                    <a:bodyPr/>
                    <a:lstStyle/>
                    <a:p>
                      <a:endParaRPr lang="en-US"/>
                    </a:p>
                  </a:txBody>
                  <a:tcPr/>
                </a:tc>
              </a:tr>
              <a:tr h="165432">
                <a:tc vMerge="1">
                  <a:txBody>
                    <a:bodyPr/>
                    <a:lstStyle/>
                    <a:p>
                      <a:endParaRPr lang="en-US"/>
                    </a:p>
                  </a:txBody>
                  <a:tcPr/>
                </a:tc>
                <a:tc>
                  <a:txBody>
                    <a:bodyPr/>
                    <a:lstStyle/>
                    <a:p>
                      <a:pPr algn="ctr" fontAlgn="ctr"/>
                      <a:r>
                        <a:rPr lang="en-US" sz="1100" u="none" strike="noStrike" dirty="0">
                          <a:solidFill>
                            <a:schemeClr val="bg2"/>
                          </a:solidFill>
                          <a:effectLst/>
                        </a:rPr>
                        <a:t>Information Technology</a:t>
                      </a:r>
                      <a:endParaRPr lang="en-US" sz="1100" b="0" i="0" u="none" strike="noStrike" dirty="0">
                        <a:solidFill>
                          <a:schemeClr val="bg2"/>
                        </a:solidFill>
                        <a:effectLst/>
                        <a:latin typeface="Calibri" panose="020F0502020204030204" pitchFamily="34" charset="0"/>
                      </a:endParaRPr>
                    </a:p>
                  </a:txBody>
                  <a:tcPr marL="9525" marR="9525" marT="9525" marB="0" anchor="ctr">
                    <a:lnB w="12700" cap="flat" cmpd="sng" algn="ctr">
                      <a:solidFill>
                        <a:srgbClr val="FFC000"/>
                      </a:solidFill>
                      <a:prstDash val="solid"/>
                      <a:round/>
                      <a:headEnd type="none" w="med" len="med"/>
                      <a:tailEnd type="none" w="med" len="med"/>
                    </a:lnB>
                    <a:solidFill>
                      <a:schemeClr val="bg1"/>
                    </a:solidFill>
                  </a:tcPr>
                </a:tc>
                <a:tc vMerge="1">
                  <a:txBody>
                    <a:bodyPr/>
                    <a:lstStyle/>
                    <a:p>
                      <a:endParaRPr lang="en-US"/>
                    </a:p>
                  </a:txBody>
                  <a:tcPr/>
                </a:tc>
                <a:tc>
                  <a:txBody>
                    <a:bodyPr/>
                    <a:lstStyle/>
                    <a:p>
                      <a:pPr algn="ctr" fontAlgn="ctr"/>
                      <a:r>
                        <a:rPr lang="en-US" sz="1100" u="none" strike="noStrike" dirty="0">
                          <a:solidFill>
                            <a:schemeClr val="bg2"/>
                          </a:solidFill>
                          <a:effectLst/>
                        </a:rPr>
                        <a:t>-19.09%</a:t>
                      </a:r>
                      <a:endParaRPr lang="en-US" sz="1100" b="0" i="0" u="none" strike="noStrike" dirty="0">
                        <a:solidFill>
                          <a:schemeClr val="bg2"/>
                        </a:solidFill>
                        <a:effectLst/>
                        <a:latin typeface="Calibri" panose="020F0502020204030204" pitchFamily="34" charset="0"/>
                      </a:endParaRPr>
                    </a:p>
                  </a:txBody>
                  <a:tcPr marL="9525" marR="9525" marT="9525" marB="0" anchor="ctr">
                    <a:lnB w="12700" cap="flat" cmpd="sng" algn="ctr">
                      <a:solidFill>
                        <a:srgbClr val="FFC000"/>
                      </a:solidFill>
                      <a:prstDash val="solid"/>
                      <a:round/>
                      <a:headEnd type="none" w="med" len="med"/>
                      <a:tailEnd type="none" w="med" len="med"/>
                    </a:lnB>
                    <a:solidFill>
                      <a:schemeClr val="bg1"/>
                    </a:solidFill>
                  </a:tcPr>
                </a:tc>
                <a:tc>
                  <a:txBody>
                    <a:bodyPr/>
                    <a:lstStyle/>
                    <a:p>
                      <a:pPr algn="ctr" fontAlgn="b"/>
                      <a:r>
                        <a:rPr lang="en-US" sz="1100" u="none" strike="noStrike" dirty="0">
                          <a:solidFill>
                            <a:schemeClr val="bg2"/>
                          </a:solidFill>
                          <a:effectLst/>
                        </a:rPr>
                        <a:t>Yes</a:t>
                      </a:r>
                      <a:endParaRPr lang="en-US" sz="1100" b="0" i="0" u="none" strike="noStrike" dirty="0">
                        <a:solidFill>
                          <a:schemeClr val="bg2"/>
                        </a:solidFill>
                        <a:effectLst/>
                        <a:latin typeface="Calibri" panose="020F0502020204030204" pitchFamily="34" charset="0"/>
                      </a:endParaRPr>
                    </a:p>
                  </a:txBody>
                  <a:tcPr marL="9525" marR="9525" marT="9525" marB="0" anchor="ctr">
                    <a:lnB w="12700" cap="flat" cmpd="sng" algn="ctr">
                      <a:solidFill>
                        <a:srgbClr val="FFC000"/>
                      </a:solidFill>
                      <a:prstDash val="solid"/>
                      <a:round/>
                      <a:headEnd type="none" w="med" len="med"/>
                      <a:tailEnd type="none" w="med" len="med"/>
                    </a:lnB>
                    <a:solidFill>
                      <a:schemeClr val="bg1"/>
                    </a:solidFill>
                  </a:tcPr>
                </a:tc>
                <a:tc vMerge="1">
                  <a:txBody>
                    <a:bodyPr/>
                    <a:lstStyle/>
                    <a:p>
                      <a:endParaRPr lang="en-US"/>
                    </a:p>
                  </a:txBody>
                  <a:tcPr/>
                </a:tc>
              </a:tr>
            </a:tbl>
          </a:graphicData>
        </a:graphic>
      </p:graphicFrame>
      <p:sp>
        <p:nvSpPr>
          <p:cNvPr id="8" name="TextBox 7"/>
          <p:cNvSpPr txBox="1"/>
          <p:nvPr/>
        </p:nvSpPr>
        <p:spPr>
          <a:xfrm>
            <a:off x="1191507" y="5083069"/>
            <a:ext cx="5697361" cy="215444"/>
          </a:xfrm>
          <a:prstGeom prst="rect">
            <a:avLst/>
          </a:prstGeom>
          <a:noFill/>
        </p:spPr>
        <p:txBody>
          <a:bodyPr wrap="square" rtlCol="0">
            <a:spAutoFit/>
          </a:bodyPr>
          <a:lstStyle/>
          <a:p>
            <a:r>
              <a:rPr lang="en-US" sz="800" dirty="0" smtClean="0">
                <a:solidFill>
                  <a:schemeClr val="bg2"/>
                </a:solidFill>
              </a:rPr>
              <a:t>The additional turnovers are also applicable to the respective local currency optimized versions of the above indexes</a:t>
            </a:r>
          </a:p>
        </p:txBody>
      </p:sp>
      <p:sp>
        <p:nvSpPr>
          <p:cNvPr id="3" name="Slide Number Placeholder 2"/>
          <p:cNvSpPr>
            <a:spLocks noGrp="1"/>
          </p:cNvSpPr>
          <p:nvPr>
            <p:ph type="sldNum" sz="quarter" idx="10"/>
          </p:nvPr>
        </p:nvSpPr>
        <p:spPr/>
        <p:txBody>
          <a:bodyPr/>
          <a:lstStyle/>
          <a:p>
            <a:fld id="{93AC2C76-E6AA-46CB-A2DE-F6E097F7C440}" type="slidenum">
              <a:rPr lang="en-GB" smtClean="0"/>
              <a:pPr/>
              <a:t>17</a:t>
            </a:fld>
            <a:endParaRPr lang="en-GB" dirty="0"/>
          </a:p>
        </p:txBody>
      </p:sp>
      <p:sp>
        <p:nvSpPr>
          <p:cNvPr id="10" name="Rectangle 9"/>
          <p:cNvSpPr/>
          <p:nvPr/>
        </p:nvSpPr>
        <p:spPr>
          <a:xfrm>
            <a:off x="566441" y="5337091"/>
            <a:ext cx="7884747" cy="978729"/>
          </a:xfrm>
          <a:prstGeom prst="rect">
            <a:avLst/>
          </a:prstGeom>
        </p:spPr>
        <p:txBody>
          <a:bodyPr wrap="square">
            <a:spAutoFit/>
          </a:bodyPr>
          <a:lstStyle/>
          <a:p>
            <a:pPr marL="285750" indent="-285750">
              <a:lnSpc>
                <a:spcPct val="120000"/>
              </a:lnSpc>
              <a:spcBef>
                <a:spcPts val="0"/>
              </a:spcBef>
              <a:spcAft>
                <a:spcPts val="0"/>
              </a:spcAft>
              <a:buClr>
                <a:srgbClr val="404040"/>
              </a:buClr>
              <a:buFont typeface="Arial" panose="020B0604020202020204" pitchFamily="34" charset="0"/>
              <a:buChar char="•"/>
            </a:pPr>
            <a:r>
              <a:rPr lang="en-US" sz="1600" dirty="0" smtClean="0"/>
              <a:t>Please note that the proposed minimum additional turnover is unavoidable and its objective is only to include the GICS change and there might still be a need for additional relaxations due to the other factors when GICS changes are actually implemented</a:t>
            </a:r>
          </a:p>
        </p:txBody>
      </p:sp>
    </p:spTree>
    <p:extLst>
      <p:ext uri="{BB962C8B-B14F-4D97-AF65-F5344CB8AC3E}">
        <p14:creationId xmlns:p14="http://schemas.microsoft.com/office/powerpoint/2010/main" val="21393016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88" y="228600"/>
            <a:ext cx="8489427" cy="777240"/>
          </a:xfrm>
        </p:spPr>
        <p:txBody>
          <a:bodyPr>
            <a:normAutofit fontScale="90000"/>
          </a:bodyPr>
          <a:lstStyle/>
          <a:p>
            <a:r>
              <a:rPr lang="en-US" dirty="0"/>
              <a:t>Estimated impact - MSCI Diversified Multi-Factor </a:t>
            </a:r>
            <a:r>
              <a:rPr lang="en-US" dirty="0" smtClean="0"/>
              <a:t>Indexes (1/2)</a:t>
            </a:r>
            <a:endParaRPr lang="en-US" dirty="0"/>
          </a:p>
        </p:txBody>
      </p:sp>
      <p:sp>
        <p:nvSpPr>
          <p:cNvPr id="12" name="TextBox 11"/>
          <p:cNvSpPr txBox="1"/>
          <p:nvPr/>
        </p:nvSpPr>
        <p:spPr>
          <a:xfrm>
            <a:off x="3785788" y="5458907"/>
            <a:ext cx="4055607" cy="215444"/>
          </a:xfrm>
          <a:prstGeom prst="rect">
            <a:avLst/>
          </a:prstGeom>
          <a:noFill/>
        </p:spPr>
        <p:txBody>
          <a:bodyPr wrap="square" rtlCol="0">
            <a:spAutoFit/>
          </a:bodyPr>
          <a:lstStyle/>
          <a:p>
            <a:r>
              <a:rPr lang="en-US" sz="800" dirty="0" smtClean="0">
                <a:solidFill>
                  <a:schemeClr val="bg2"/>
                </a:solidFill>
              </a:rPr>
              <a:t>Simulated Impact Analysis &amp; Rebalancing Statistics as of Dec 01, 2017 using GEMLT model</a:t>
            </a:r>
          </a:p>
        </p:txBody>
      </p:sp>
      <p:graphicFrame>
        <p:nvGraphicFramePr>
          <p:cNvPr id="4" name="Table 3"/>
          <p:cNvGraphicFramePr>
            <a:graphicFrameLocks noGrp="1"/>
          </p:cNvGraphicFramePr>
          <p:nvPr>
            <p:extLst>
              <p:ext uri="{D42A27DB-BD31-4B8C-83A1-F6EECF244321}">
                <p14:modId xmlns:p14="http://schemas.microsoft.com/office/powerpoint/2010/main" val="1755899039"/>
              </p:ext>
            </p:extLst>
          </p:nvPr>
        </p:nvGraphicFramePr>
        <p:xfrm>
          <a:off x="1117599" y="2289416"/>
          <a:ext cx="6468533" cy="3169491"/>
        </p:xfrm>
        <a:graphic>
          <a:graphicData uri="http://schemas.openxmlformats.org/drawingml/2006/table">
            <a:tbl>
              <a:tblPr firstRow="1" bandRow="1">
                <a:tableStyleId>{0E3FDE45-AF77-4B5C-9715-49D594BDF05E}</a:tableStyleId>
              </a:tblPr>
              <a:tblGrid>
                <a:gridCol w="1038026"/>
                <a:gridCol w="713003"/>
                <a:gridCol w="902988"/>
                <a:gridCol w="441642"/>
                <a:gridCol w="625657"/>
                <a:gridCol w="652358"/>
                <a:gridCol w="911457"/>
                <a:gridCol w="485117"/>
                <a:gridCol w="698285"/>
              </a:tblGrid>
              <a:tr h="369867">
                <a:tc>
                  <a:txBody>
                    <a:bodyPr/>
                    <a:lstStyle/>
                    <a:p>
                      <a:pPr algn="ctr" fontAlgn="b"/>
                      <a:r>
                        <a:rPr lang="en-US" sz="1400" u="none" strike="noStrike" dirty="0">
                          <a:effectLst/>
                        </a:rPr>
                        <a:t> </a:t>
                      </a:r>
                      <a:endParaRPr lang="en-US" sz="1400" b="0" i="0" u="none" strike="noStrike" dirty="0">
                        <a:solidFill>
                          <a:srgbClr val="000000"/>
                        </a:solidFill>
                        <a:effectLst/>
                        <a:latin typeface="+mn-lt"/>
                      </a:endParaRPr>
                    </a:p>
                  </a:txBody>
                  <a:tcPr marL="0" marR="0" marT="0" marB="0" anchor="ctr">
                    <a:lnL>
                      <a:noFill/>
                    </a:lnL>
                    <a:lnR w="12700" cap="flat" cmpd="sng" algn="ctr">
                      <a:solidFill>
                        <a:srgbClr val="FFB838"/>
                      </a:solidFill>
                      <a:prstDash val="sysDash"/>
                      <a:round/>
                      <a:headEnd type="none" w="med" len="med"/>
                      <a:tailEnd type="none" w="med" len="med"/>
                    </a:lnR>
                    <a:lnT w="12700" cap="flat" cmpd="sng" algn="ctr">
                      <a:solidFill>
                        <a:srgbClr val="FFB838"/>
                      </a:solidFill>
                      <a:prstDash val="solid"/>
                      <a:round/>
                      <a:headEnd type="none" w="med" len="med"/>
                      <a:tailEnd type="none" w="med" len="med"/>
                    </a:lnT>
                    <a:lnB w="12700" cap="flat" cmpd="sng" algn="ctr">
                      <a:solidFill>
                        <a:srgbClr val="FFB838"/>
                      </a:solidFill>
                      <a:prstDash val="sysDash"/>
                      <a:round/>
                      <a:headEnd type="none" w="med" len="med"/>
                      <a:tailEnd type="none" w="med" len="med"/>
                    </a:lnB>
                    <a:lnTlToBr w="12700" cmpd="sng">
                      <a:noFill/>
                      <a:prstDash val="solid"/>
                    </a:lnTlToBr>
                    <a:lnBlToTr w="12700" cmpd="sng">
                      <a:noFill/>
                      <a:prstDash val="solid"/>
                    </a:lnBlToTr>
                  </a:tcPr>
                </a:tc>
                <a:tc gridSpan="4">
                  <a:txBody>
                    <a:bodyPr/>
                    <a:lstStyle/>
                    <a:p>
                      <a:pPr algn="ctr" fontAlgn="b"/>
                      <a:r>
                        <a:rPr lang="en-US" sz="1200" b="1" u="none" strike="noStrike" dirty="0" smtClean="0">
                          <a:effectLst/>
                        </a:rPr>
                        <a:t>Active Factor Exposures under Old GICS Structure</a:t>
                      </a:r>
                      <a:endParaRPr lang="en-US" sz="1200" b="1" i="0" u="none" strike="noStrike" dirty="0">
                        <a:solidFill>
                          <a:srgbClr val="FFFFFF"/>
                        </a:solidFill>
                        <a:effectLst/>
                        <a:latin typeface="+mn-lt"/>
                      </a:endParaRPr>
                    </a:p>
                  </a:txBody>
                  <a:tcPr marL="0" marR="0" marT="0" marB="0" anchor="ctr">
                    <a:lnL w="12700" cap="flat" cmpd="sng" algn="ctr">
                      <a:solidFill>
                        <a:srgbClr val="FFB838"/>
                      </a:solidFill>
                      <a:prstDash val="sysDash"/>
                      <a:round/>
                      <a:headEnd type="none" w="med" len="med"/>
                      <a:tailEnd type="none" w="med" len="med"/>
                    </a:lnL>
                    <a:lnR w="12700" cap="flat" cmpd="sng" algn="ctr">
                      <a:solidFill>
                        <a:srgbClr val="FFB838"/>
                      </a:solidFill>
                      <a:prstDash val="sysDash"/>
                      <a:round/>
                      <a:headEnd type="none" w="med" len="med"/>
                      <a:tailEnd type="none" w="med" len="med"/>
                    </a:lnR>
                    <a:lnT w="12700" cap="flat" cmpd="sng" algn="ctr">
                      <a:solidFill>
                        <a:srgbClr val="FFB838"/>
                      </a:solidFill>
                      <a:prstDash val="solid"/>
                      <a:round/>
                      <a:headEnd type="none" w="med" len="med"/>
                      <a:tailEnd type="none" w="med" len="med"/>
                    </a:lnT>
                    <a:lnB w="12700" cap="flat" cmpd="sng" algn="ctr">
                      <a:solidFill>
                        <a:srgbClr val="FFB838"/>
                      </a:solidFill>
                      <a:prstDash val="sysDash"/>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hMerge="1">
                  <a:txBody>
                    <a:bodyPr/>
                    <a:lstStyle/>
                    <a:p>
                      <a:pPr algn="ctr" fontAlgn="b"/>
                      <a:endParaRPr lang="en-US" sz="1400" b="0" i="0" u="none" strike="noStrike" dirty="0">
                        <a:solidFill>
                          <a:srgbClr val="FFFFFF"/>
                        </a:solidFill>
                        <a:effectLst/>
                        <a:latin typeface="+mn-lt"/>
                      </a:endParaRPr>
                    </a:p>
                  </a:txBody>
                  <a:tcPr marL="0" marR="0" marT="0" marB="0" anchor="ctr">
                    <a:lnL w="12700" cap="flat" cmpd="sng" algn="ctr">
                      <a:solidFill>
                        <a:schemeClr val="accent2">
                          <a:lumMod val="75000"/>
                        </a:schemeClr>
                      </a:solidFill>
                      <a:prstDash val="sysDash"/>
                      <a:round/>
                      <a:headEnd type="none" w="med" len="med"/>
                      <a:tailEnd type="none" w="med" len="med"/>
                    </a:lnL>
                    <a:lnR w="12700" cap="flat" cmpd="sng" algn="ctr">
                      <a:solidFill>
                        <a:schemeClr val="accent2">
                          <a:lumMod val="75000"/>
                        </a:schemeClr>
                      </a:solidFill>
                      <a:prstDash val="sysDash"/>
                      <a:round/>
                      <a:headEnd type="none" w="med" len="med"/>
                      <a:tailEnd type="none" w="med" len="med"/>
                    </a:lnR>
                  </a:tcPr>
                </a:tc>
                <a:tc gridSpan="4">
                  <a:txBody>
                    <a:bodyPr/>
                    <a:lstStyle/>
                    <a:p>
                      <a:pPr algn="ctr" fontAlgn="b"/>
                      <a:r>
                        <a:rPr lang="en-US" sz="1200" b="1" u="none" strike="noStrike" dirty="0" smtClean="0">
                          <a:effectLst/>
                        </a:rPr>
                        <a:t>Active Factor Exposures under New GICS Structure</a:t>
                      </a:r>
                      <a:endParaRPr lang="en-US" sz="1200" b="1" i="0" u="none" strike="noStrike" dirty="0">
                        <a:solidFill>
                          <a:srgbClr val="FFFFFF"/>
                        </a:solidFill>
                        <a:effectLst/>
                        <a:latin typeface="+mn-lt"/>
                      </a:endParaRPr>
                    </a:p>
                  </a:txBody>
                  <a:tcPr marL="0" marR="0" marT="0" marB="0" anchor="ctr">
                    <a:lnL w="12700" cap="flat" cmpd="sng" algn="ctr">
                      <a:solidFill>
                        <a:srgbClr val="FFB838"/>
                      </a:solidFill>
                      <a:prstDash val="sysDash"/>
                      <a:round/>
                      <a:headEnd type="none" w="med" len="med"/>
                      <a:tailEnd type="none" w="med" len="med"/>
                    </a:lnL>
                    <a:lnR w="12700" cap="flat" cmpd="sng" algn="ctr">
                      <a:noFill/>
                      <a:prstDash val="sysDash"/>
                      <a:round/>
                      <a:headEnd type="none" w="med" len="med"/>
                      <a:tailEnd type="none" w="med" len="med"/>
                    </a:lnR>
                    <a:lnT w="12700" cap="flat" cmpd="sng" algn="ctr">
                      <a:solidFill>
                        <a:srgbClr val="FFB838"/>
                      </a:solidFill>
                      <a:prstDash val="solid"/>
                      <a:round/>
                      <a:headEnd type="none" w="med" len="med"/>
                      <a:tailEnd type="none" w="med" len="med"/>
                    </a:lnT>
                    <a:lnB w="12700" cap="flat" cmpd="sng" algn="ctr">
                      <a:solidFill>
                        <a:srgbClr val="FFB838"/>
                      </a:solidFill>
                      <a:prstDash val="sysDash"/>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hMerge="1">
                  <a:txBody>
                    <a:bodyPr/>
                    <a:lstStyle/>
                    <a:p>
                      <a:pPr algn="ctr" fontAlgn="b"/>
                      <a:endParaRPr lang="en-US" sz="1400" b="0" i="0" u="none" strike="noStrike" dirty="0">
                        <a:solidFill>
                          <a:srgbClr val="FFFFFF"/>
                        </a:solidFill>
                        <a:effectLst/>
                        <a:latin typeface="+mn-lt"/>
                      </a:endParaRPr>
                    </a:p>
                  </a:txBody>
                  <a:tcPr marL="0" marR="0" marT="0" marB="0" anchor="ctr">
                    <a:lnL w="12700" cap="flat" cmpd="sng" algn="ctr">
                      <a:solidFill>
                        <a:schemeClr val="accent2">
                          <a:lumMod val="75000"/>
                        </a:schemeClr>
                      </a:solidFill>
                      <a:prstDash val="sysDash"/>
                      <a:round/>
                      <a:headEnd type="none" w="med" len="med"/>
                      <a:tailEnd type="none" w="med" len="med"/>
                    </a:lnL>
                    <a:lnR w="12700" cap="flat" cmpd="sng" algn="ctr">
                      <a:solidFill>
                        <a:schemeClr val="accent5"/>
                      </a:solidFill>
                      <a:prstDash val="sysDash"/>
                      <a:round/>
                      <a:headEnd type="none" w="med" len="med"/>
                      <a:tailEnd type="none" w="med" len="med"/>
                    </a:lnR>
                  </a:tcPr>
                </a:tc>
              </a:tr>
              <a:tr h="344684">
                <a:tc>
                  <a:txBody>
                    <a:bodyPr/>
                    <a:lstStyle/>
                    <a:p>
                      <a:pPr algn="ctr" fontAlgn="b"/>
                      <a:r>
                        <a:rPr lang="en-US" sz="1200" b="0" u="none" strike="noStrike" dirty="0">
                          <a:effectLst/>
                        </a:rPr>
                        <a:t>Index</a:t>
                      </a:r>
                      <a:endParaRPr lang="en-US" sz="1200" b="0" i="0" u="none" strike="noStrike" dirty="0">
                        <a:solidFill>
                          <a:srgbClr val="000000"/>
                        </a:solidFill>
                        <a:effectLst/>
                        <a:latin typeface="+mn-lt"/>
                      </a:endParaRPr>
                    </a:p>
                  </a:txBody>
                  <a:tcPr marL="0" marR="0" marT="0" marB="0" anchor="ctr">
                    <a:lnL>
                      <a:noFill/>
                    </a:lnL>
                    <a:lnR w="12700" cap="flat" cmpd="sng" algn="ctr">
                      <a:solidFill>
                        <a:srgbClr val="FFB838"/>
                      </a:solidFill>
                      <a:prstDash val="sysDash"/>
                      <a:round/>
                      <a:headEnd type="none" w="med" len="med"/>
                      <a:tailEnd type="none" w="med" len="med"/>
                    </a:lnR>
                    <a:lnT w="12700" cap="flat" cmpd="sng" algn="ctr">
                      <a:solidFill>
                        <a:srgbClr val="FFB838"/>
                      </a:solidFill>
                      <a:prstDash val="sysDash"/>
                      <a:round/>
                      <a:headEnd type="none" w="med" len="med"/>
                      <a:tailEnd type="none" w="med" len="med"/>
                    </a:lnT>
                    <a:lnB w="12700" cap="flat" cmpd="sng" algn="ctr">
                      <a:solidFill>
                        <a:srgbClr val="FFB838"/>
                      </a:solidFill>
                      <a:prstDash val="sysDash"/>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200" b="0" u="none" strike="noStrike" kern="1200" dirty="0" smtClean="0">
                          <a:solidFill>
                            <a:schemeClr val="tx1"/>
                          </a:solidFill>
                          <a:effectLst/>
                          <a:latin typeface="+mn-lt"/>
                          <a:ea typeface="+mn-ea"/>
                          <a:cs typeface="+mn-cs"/>
                        </a:rPr>
                        <a:t>Size</a:t>
                      </a:r>
                      <a:endParaRPr lang="en-US" sz="1200" b="0" u="none" strike="noStrike" kern="1200" dirty="0">
                        <a:solidFill>
                          <a:schemeClr val="tx1"/>
                        </a:solidFill>
                        <a:effectLst/>
                        <a:latin typeface="+mn-lt"/>
                        <a:ea typeface="+mn-ea"/>
                        <a:cs typeface="+mn-cs"/>
                      </a:endParaRPr>
                    </a:p>
                  </a:txBody>
                  <a:tcPr marL="0" marR="0" marT="0" marB="0" anchor="ctr">
                    <a:lnL w="12700" cap="flat" cmpd="sng" algn="ctr">
                      <a:solidFill>
                        <a:srgbClr val="FFB838"/>
                      </a:solidFill>
                      <a:prstDash val="sysDash"/>
                      <a:round/>
                      <a:headEnd type="none" w="med" len="med"/>
                      <a:tailEnd type="none" w="med" len="med"/>
                    </a:lnL>
                    <a:lnR>
                      <a:noFill/>
                    </a:lnR>
                    <a:lnT w="12700" cap="flat" cmpd="sng" algn="ctr">
                      <a:solidFill>
                        <a:srgbClr val="FFB838"/>
                      </a:solidFill>
                      <a:prstDash val="sysDash"/>
                      <a:round/>
                      <a:headEnd type="none" w="med" len="med"/>
                      <a:tailEnd type="none" w="med" len="med"/>
                    </a:lnT>
                    <a:lnB w="12700" cap="flat" cmpd="sng" algn="ctr">
                      <a:solidFill>
                        <a:srgbClr val="FFB838"/>
                      </a:solidFill>
                      <a:prstDash val="sysDash"/>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200" b="0" u="none" strike="noStrike" kern="1200" dirty="0" smtClean="0">
                          <a:solidFill>
                            <a:schemeClr val="tx1"/>
                          </a:solidFill>
                          <a:effectLst/>
                          <a:latin typeface="+mn-lt"/>
                          <a:ea typeface="+mn-ea"/>
                          <a:cs typeface="+mn-cs"/>
                        </a:rPr>
                        <a:t>Momentum</a:t>
                      </a:r>
                      <a:endParaRPr lang="en-US" sz="1200" b="0" u="none" strike="noStrike" kern="1200" dirty="0">
                        <a:solidFill>
                          <a:schemeClr val="tx1"/>
                        </a:solidFill>
                        <a:effectLst/>
                        <a:latin typeface="+mn-lt"/>
                        <a:ea typeface="+mn-ea"/>
                        <a:cs typeface="+mn-cs"/>
                      </a:endParaRPr>
                    </a:p>
                  </a:txBody>
                  <a:tcPr marL="0" marR="0" marT="0" marB="0" anchor="ctr">
                    <a:lnL>
                      <a:noFill/>
                    </a:lnL>
                    <a:lnR>
                      <a:noFill/>
                    </a:lnR>
                    <a:lnT w="12700" cap="flat" cmpd="sng" algn="ctr">
                      <a:solidFill>
                        <a:srgbClr val="FFB838"/>
                      </a:solidFill>
                      <a:prstDash val="sysDash"/>
                      <a:round/>
                      <a:headEnd type="none" w="med" len="med"/>
                      <a:tailEnd type="none" w="med" len="med"/>
                    </a:lnT>
                    <a:lnB w="12700" cap="flat" cmpd="sng" algn="ctr">
                      <a:solidFill>
                        <a:srgbClr val="FFB838"/>
                      </a:solidFill>
                      <a:prstDash val="sysDash"/>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200" b="0" u="none" strike="noStrike" kern="1200" dirty="0" smtClean="0">
                          <a:solidFill>
                            <a:schemeClr val="tx1"/>
                          </a:solidFill>
                          <a:effectLst/>
                          <a:latin typeface="+mn-lt"/>
                          <a:ea typeface="+mn-ea"/>
                          <a:cs typeface="+mn-cs"/>
                        </a:rPr>
                        <a:t>Value</a:t>
                      </a:r>
                      <a:endParaRPr lang="en-US" sz="1200" b="0" u="none" strike="noStrike" kern="1200" dirty="0">
                        <a:solidFill>
                          <a:schemeClr val="tx1"/>
                        </a:solidFill>
                        <a:effectLst/>
                        <a:latin typeface="+mn-lt"/>
                        <a:ea typeface="+mn-ea"/>
                        <a:cs typeface="+mn-cs"/>
                      </a:endParaRPr>
                    </a:p>
                  </a:txBody>
                  <a:tcPr marL="0" marR="0" marT="0" marB="0" anchor="ctr">
                    <a:lnL>
                      <a:noFill/>
                    </a:lnL>
                    <a:lnR w="12700" cap="flat" cmpd="sng" algn="ctr">
                      <a:noFill/>
                      <a:prstDash val="sysDash"/>
                      <a:round/>
                      <a:headEnd type="none" w="med" len="med"/>
                      <a:tailEnd type="none" w="med" len="med"/>
                    </a:lnR>
                    <a:lnT w="12700" cap="flat" cmpd="sng" algn="ctr">
                      <a:solidFill>
                        <a:srgbClr val="FFB838"/>
                      </a:solidFill>
                      <a:prstDash val="sysDash"/>
                      <a:round/>
                      <a:headEnd type="none" w="med" len="med"/>
                      <a:tailEnd type="none" w="med" len="med"/>
                    </a:lnT>
                    <a:lnB w="12700" cap="flat" cmpd="sng" algn="ctr">
                      <a:solidFill>
                        <a:srgbClr val="FFB838"/>
                      </a:solidFill>
                      <a:prstDash val="sysDash"/>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200" b="0" u="none" strike="noStrike" kern="1200" dirty="0" smtClean="0">
                          <a:solidFill>
                            <a:schemeClr val="tx1"/>
                          </a:solidFill>
                          <a:effectLst/>
                          <a:latin typeface="+mn-lt"/>
                          <a:ea typeface="+mn-ea"/>
                          <a:cs typeface="+mn-cs"/>
                        </a:rPr>
                        <a:t>Quality</a:t>
                      </a:r>
                      <a:endParaRPr lang="en-US" sz="1200" b="0" u="none" strike="noStrike" kern="1200" dirty="0">
                        <a:solidFill>
                          <a:schemeClr val="tx1"/>
                        </a:solidFill>
                        <a:effectLst/>
                        <a:latin typeface="+mn-lt"/>
                        <a:ea typeface="+mn-ea"/>
                        <a:cs typeface="+mn-cs"/>
                      </a:endParaRPr>
                    </a:p>
                  </a:txBody>
                  <a:tcPr marL="0" marR="0" marT="0" marB="0" anchor="ctr">
                    <a:lnL w="12700" cap="flat" cmpd="sng" algn="ctr">
                      <a:noFill/>
                      <a:prstDash val="sysDash"/>
                      <a:round/>
                      <a:headEnd type="none" w="med" len="med"/>
                      <a:tailEnd type="none" w="med" len="med"/>
                    </a:lnL>
                    <a:lnR w="12700" cap="flat" cmpd="sng" algn="ctr">
                      <a:solidFill>
                        <a:srgbClr val="FFB838"/>
                      </a:solidFill>
                      <a:prstDash val="sysDash"/>
                      <a:round/>
                      <a:headEnd type="none" w="med" len="med"/>
                      <a:tailEnd type="none" w="med" len="med"/>
                    </a:lnR>
                    <a:lnT w="12700" cap="flat" cmpd="sng" algn="ctr">
                      <a:solidFill>
                        <a:srgbClr val="FFB838"/>
                      </a:solidFill>
                      <a:prstDash val="sysDash"/>
                      <a:round/>
                      <a:headEnd type="none" w="med" len="med"/>
                      <a:tailEnd type="none" w="med" len="med"/>
                    </a:lnT>
                    <a:lnB w="12700" cap="flat" cmpd="sng" algn="ctr">
                      <a:solidFill>
                        <a:srgbClr val="FFB838"/>
                      </a:solidFill>
                      <a:prstDash val="sysDash"/>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200" b="0" u="none" strike="noStrike" kern="1200" dirty="0" smtClean="0">
                          <a:solidFill>
                            <a:schemeClr val="tx1"/>
                          </a:solidFill>
                          <a:effectLst/>
                          <a:latin typeface="+mn-lt"/>
                          <a:ea typeface="+mn-ea"/>
                          <a:cs typeface="+mn-cs"/>
                        </a:rPr>
                        <a:t>Size</a:t>
                      </a:r>
                      <a:endParaRPr lang="en-US" sz="1200" b="0" u="none" strike="noStrike" kern="1200" dirty="0">
                        <a:solidFill>
                          <a:schemeClr val="tx1"/>
                        </a:solidFill>
                        <a:effectLst/>
                        <a:latin typeface="+mn-lt"/>
                        <a:ea typeface="+mn-ea"/>
                        <a:cs typeface="+mn-cs"/>
                      </a:endParaRPr>
                    </a:p>
                  </a:txBody>
                  <a:tcPr marL="0" marR="0" marT="0" marB="0" anchor="ctr">
                    <a:lnL w="12700" cap="flat" cmpd="sng" algn="ctr">
                      <a:solidFill>
                        <a:srgbClr val="FFB838"/>
                      </a:solidFill>
                      <a:prstDash val="sysDash"/>
                      <a:round/>
                      <a:headEnd type="none" w="med" len="med"/>
                      <a:tailEnd type="none" w="med" len="med"/>
                    </a:lnL>
                    <a:lnR>
                      <a:noFill/>
                    </a:lnR>
                    <a:lnT w="12700" cap="flat" cmpd="sng" algn="ctr">
                      <a:solidFill>
                        <a:srgbClr val="FFB838"/>
                      </a:solidFill>
                      <a:prstDash val="sysDash"/>
                      <a:round/>
                      <a:headEnd type="none" w="med" len="med"/>
                      <a:tailEnd type="none" w="med" len="med"/>
                    </a:lnT>
                    <a:lnB w="12700" cap="flat" cmpd="sng" algn="ctr">
                      <a:solidFill>
                        <a:srgbClr val="FFB838"/>
                      </a:solidFill>
                      <a:prstDash val="sysDash"/>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200" b="0" u="none" strike="noStrike" kern="1200" dirty="0" smtClean="0">
                          <a:solidFill>
                            <a:schemeClr val="tx1"/>
                          </a:solidFill>
                          <a:effectLst/>
                          <a:latin typeface="+mn-lt"/>
                          <a:ea typeface="+mn-ea"/>
                          <a:cs typeface="+mn-cs"/>
                        </a:rPr>
                        <a:t>Momentum</a:t>
                      </a:r>
                      <a:endParaRPr lang="en-US" sz="1200" b="0" u="none" strike="noStrike" kern="1200" dirty="0">
                        <a:solidFill>
                          <a:schemeClr val="tx1"/>
                        </a:solidFill>
                        <a:effectLst/>
                        <a:latin typeface="+mn-lt"/>
                        <a:ea typeface="+mn-ea"/>
                        <a:cs typeface="+mn-cs"/>
                      </a:endParaRPr>
                    </a:p>
                  </a:txBody>
                  <a:tcPr marL="0" marR="0" marT="0" marB="0" anchor="ctr">
                    <a:lnL>
                      <a:noFill/>
                    </a:lnL>
                    <a:lnR>
                      <a:noFill/>
                    </a:lnR>
                    <a:lnT w="12700" cap="flat" cmpd="sng" algn="ctr">
                      <a:solidFill>
                        <a:srgbClr val="FFB838"/>
                      </a:solidFill>
                      <a:prstDash val="sysDash"/>
                      <a:round/>
                      <a:headEnd type="none" w="med" len="med"/>
                      <a:tailEnd type="none" w="med" len="med"/>
                    </a:lnT>
                    <a:lnB w="12700" cap="flat" cmpd="sng" algn="ctr">
                      <a:solidFill>
                        <a:srgbClr val="FFB838"/>
                      </a:solidFill>
                      <a:prstDash val="sysDash"/>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200" b="0" u="none" strike="noStrike" kern="1200" dirty="0" smtClean="0">
                          <a:solidFill>
                            <a:schemeClr val="tx1"/>
                          </a:solidFill>
                          <a:effectLst/>
                          <a:latin typeface="+mn-lt"/>
                          <a:ea typeface="+mn-ea"/>
                          <a:cs typeface="+mn-cs"/>
                        </a:rPr>
                        <a:t>Value</a:t>
                      </a:r>
                      <a:endParaRPr lang="en-US" sz="1200" b="0" u="none" strike="noStrike" kern="1200" dirty="0">
                        <a:solidFill>
                          <a:schemeClr val="tx1"/>
                        </a:solidFill>
                        <a:effectLst/>
                        <a:latin typeface="+mn-lt"/>
                        <a:ea typeface="+mn-ea"/>
                        <a:cs typeface="+mn-cs"/>
                      </a:endParaRPr>
                    </a:p>
                  </a:txBody>
                  <a:tcPr marL="0" marR="0" marT="0" marB="0" anchor="ctr">
                    <a:lnL>
                      <a:noFill/>
                    </a:lnL>
                    <a:lnR>
                      <a:noFill/>
                    </a:lnR>
                    <a:lnT w="12700" cap="flat" cmpd="sng" algn="ctr">
                      <a:solidFill>
                        <a:srgbClr val="FFB838"/>
                      </a:solidFill>
                      <a:prstDash val="sysDash"/>
                      <a:round/>
                      <a:headEnd type="none" w="med" len="med"/>
                      <a:tailEnd type="none" w="med" len="med"/>
                    </a:lnT>
                    <a:lnB w="12700" cap="flat" cmpd="sng" algn="ctr">
                      <a:solidFill>
                        <a:srgbClr val="FFB838"/>
                      </a:solidFill>
                      <a:prstDash val="sysDash"/>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200" b="0" u="none" strike="noStrike" kern="1200" dirty="0" smtClean="0">
                          <a:solidFill>
                            <a:schemeClr val="tx1"/>
                          </a:solidFill>
                          <a:effectLst/>
                          <a:latin typeface="+mn-lt"/>
                          <a:ea typeface="+mn-ea"/>
                          <a:cs typeface="+mn-cs"/>
                        </a:rPr>
                        <a:t>Quality</a:t>
                      </a:r>
                      <a:endParaRPr lang="en-US" sz="1200" b="0" u="none" strike="noStrike" kern="1200" dirty="0">
                        <a:solidFill>
                          <a:schemeClr val="tx1"/>
                        </a:solidFill>
                        <a:effectLst/>
                        <a:latin typeface="+mn-lt"/>
                        <a:ea typeface="+mn-ea"/>
                        <a:cs typeface="+mn-cs"/>
                      </a:endParaRPr>
                    </a:p>
                  </a:txBody>
                  <a:tcPr marL="0" marR="0" marT="0" marB="0" anchor="ctr">
                    <a:lnL>
                      <a:noFill/>
                    </a:lnL>
                    <a:lnR w="12700" cap="flat" cmpd="sng" algn="ctr">
                      <a:noFill/>
                      <a:prstDash val="sysDash"/>
                      <a:round/>
                      <a:headEnd type="none" w="med" len="med"/>
                      <a:tailEnd type="none" w="med" len="med"/>
                    </a:lnR>
                    <a:lnT w="12700" cap="flat" cmpd="sng" algn="ctr">
                      <a:solidFill>
                        <a:srgbClr val="FFB838"/>
                      </a:solidFill>
                      <a:prstDash val="sysDash"/>
                      <a:round/>
                      <a:headEnd type="none" w="med" len="med"/>
                      <a:tailEnd type="none" w="med" len="med"/>
                    </a:lnT>
                    <a:lnB w="12700" cap="flat" cmpd="sng" algn="ctr">
                      <a:solidFill>
                        <a:srgbClr val="FFB838"/>
                      </a:solidFill>
                      <a:prstDash val="sysDash"/>
                      <a:round/>
                      <a:headEnd type="none" w="med" len="med"/>
                      <a:tailEnd type="none" w="med" len="med"/>
                    </a:lnB>
                    <a:lnTlToBr w="12700" cmpd="sng">
                      <a:noFill/>
                      <a:prstDash val="solid"/>
                    </a:lnTlToBr>
                    <a:lnBlToTr w="12700" cmpd="sng">
                      <a:noFill/>
                      <a:prstDash val="solid"/>
                    </a:lnBlToTr>
                  </a:tcPr>
                </a:tc>
              </a:tr>
              <a:tr h="344684">
                <a:tc>
                  <a:txBody>
                    <a:bodyPr/>
                    <a:lstStyle/>
                    <a:p>
                      <a:pPr algn="ctr" fontAlgn="b"/>
                      <a:r>
                        <a:rPr lang="en-US" sz="1200" u="none" strike="noStrike" dirty="0">
                          <a:effectLst/>
                        </a:rPr>
                        <a:t>ACWI DMF</a:t>
                      </a:r>
                      <a:endParaRPr lang="en-US" sz="1200" b="0" i="0" u="none" strike="noStrike" dirty="0">
                        <a:solidFill>
                          <a:schemeClr val="bg2"/>
                        </a:solidFill>
                        <a:effectLst/>
                        <a:latin typeface="+mn-lt"/>
                      </a:endParaRPr>
                    </a:p>
                  </a:txBody>
                  <a:tcPr marL="0" marR="0" marT="0" marB="0" anchor="ctr">
                    <a:lnL>
                      <a:noFill/>
                    </a:lnL>
                    <a:lnR w="12700" cap="flat" cmpd="sng" algn="ctr">
                      <a:solidFill>
                        <a:srgbClr val="FFB838"/>
                      </a:solidFill>
                      <a:prstDash val="sysDash"/>
                      <a:round/>
                      <a:headEnd type="none" w="med" len="med"/>
                      <a:tailEnd type="none" w="med" len="med"/>
                    </a:lnR>
                    <a:lnT w="12700" cap="flat" cmpd="sng" algn="ctr">
                      <a:solidFill>
                        <a:srgbClr val="FFB838"/>
                      </a:solidFill>
                      <a:prstDash val="sysDash"/>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100" b="0" i="0" u="none" strike="noStrike" kern="1200" dirty="0">
                          <a:solidFill>
                            <a:schemeClr val="tx1"/>
                          </a:solidFill>
                          <a:effectLst/>
                          <a:latin typeface="Calibri" panose="020F0502020204030204" pitchFamily="34" charset="0"/>
                          <a:ea typeface="+mn-ea"/>
                          <a:cs typeface="+mn-cs"/>
                        </a:rPr>
                        <a:t>-0.617</a:t>
                      </a:r>
                    </a:p>
                  </a:txBody>
                  <a:tcPr marL="9525" marR="9525" marT="9525" marB="0" anchor="ctr">
                    <a:lnL w="12700" cap="flat" cmpd="sng" algn="ctr">
                      <a:solidFill>
                        <a:srgbClr val="FFB838"/>
                      </a:solidFill>
                      <a:prstDash val="sysDash"/>
                      <a:round/>
                      <a:headEnd type="none" w="med" len="med"/>
                      <a:tailEnd type="none" w="med" len="med"/>
                    </a:lnL>
                    <a:lnR>
                      <a:noFill/>
                    </a:lnR>
                    <a:lnT w="12700" cap="flat" cmpd="sng" algn="ctr">
                      <a:solidFill>
                        <a:srgbClr val="FFB838"/>
                      </a:solidFill>
                      <a:prstDash val="sysDash"/>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100" b="0" i="0" u="none" strike="noStrike" kern="1200" dirty="0">
                          <a:solidFill>
                            <a:schemeClr val="tx1"/>
                          </a:solidFill>
                          <a:effectLst/>
                          <a:latin typeface="Calibri" panose="020F0502020204030204" pitchFamily="34" charset="0"/>
                          <a:ea typeface="+mn-ea"/>
                          <a:cs typeface="+mn-cs"/>
                        </a:rPr>
                        <a:t>0.418</a:t>
                      </a:r>
                    </a:p>
                  </a:txBody>
                  <a:tcPr marL="9525" marR="9525" marT="9525" marB="0" anchor="ctr">
                    <a:lnL>
                      <a:noFill/>
                    </a:lnL>
                    <a:lnR>
                      <a:noFill/>
                    </a:lnR>
                    <a:lnT w="12700" cap="flat" cmpd="sng" algn="ctr">
                      <a:solidFill>
                        <a:srgbClr val="FFB838"/>
                      </a:solidFill>
                      <a:prstDash val="sysDash"/>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100" b="0" i="0" u="none" strike="noStrike" kern="1200">
                          <a:solidFill>
                            <a:schemeClr val="tx1"/>
                          </a:solidFill>
                          <a:effectLst/>
                          <a:latin typeface="Calibri" panose="020F0502020204030204" pitchFamily="34" charset="0"/>
                          <a:ea typeface="+mn-ea"/>
                          <a:cs typeface="+mn-cs"/>
                        </a:rPr>
                        <a:t>0.376</a:t>
                      </a:r>
                    </a:p>
                  </a:txBody>
                  <a:tcPr marL="9525" marR="9525" marT="9525" marB="0" anchor="ctr">
                    <a:lnL>
                      <a:noFill/>
                    </a:lnL>
                    <a:lnR w="12700" cap="flat" cmpd="sng" algn="ctr">
                      <a:noFill/>
                      <a:prstDash val="sysDash"/>
                      <a:round/>
                      <a:headEnd type="none" w="med" len="med"/>
                      <a:tailEnd type="none" w="med" len="med"/>
                    </a:lnR>
                    <a:lnT w="12700" cap="flat" cmpd="sng" algn="ctr">
                      <a:solidFill>
                        <a:srgbClr val="FFB838"/>
                      </a:solidFill>
                      <a:prstDash val="sysDash"/>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100" b="0" i="0" u="none" strike="noStrike" kern="1200">
                          <a:solidFill>
                            <a:schemeClr val="tx1"/>
                          </a:solidFill>
                          <a:effectLst/>
                          <a:latin typeface="Calibri" panose="020F0502020204030204" pitchFamily="34" charset="0"/>
                          <a:ea typeface="+mn-ea"/>
                          <a:cs typeface="+mn-cs"/>
                        </a:rPr>
                        <a:t>0.261</a:t>
                      </a:r>
                    </a:p>
                  </a:txBody>
                  <a:tcPr marL="9525" marR="9525" marT="9525" marB="0" anchor="ctr">
                    <a:lnL w="12700" cap="flat" cmpd="sng" algn="ctr">
                      <a:noFill/>
                      <a:prstDash val="sysDash"/>
                      <a:round/>
                      <a:headEnd type="none" w="med" len="med"/>
                      <a:tailEnd type="none" w="med" len="med"/>
                    </a:lnL>
                    <a:lnR w="12700" cap="flat" cmpd="sng" algn="ctr">
                      <a:solidFill>
                        <a:srgbClr val="FFB838"/>
                      </a:solidFill>
                      <a:prstDash val="sysDash"/>
                      <a:round/>
                      <a:headEnd type="none" w="med" len="med"/>
                      <a:tailEnd type="none" w="med" len="med"/>
                    </a:lnR>
                    <a:lnT w="12700" cap="flat" cmpd="sng" algn="ctr">
                      <a:solidFill>
                        <a:srgbClr val="FFB838"/>
                      </a:solidFill>
                      <a:prstDash val="sysDash"/>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100" b="0" i="0" u="none" strike="noStrike" dirty="0">
                          <a:solidFill>
                            <a:schemeClr val="tx1"/>
                          </a:solidFill>
                          <a:effectLst/>
                          <a:latin typeface="Calibri" panose="020F0502020204030204" pitchFamily="34" charset="0"/>
                        </a:rPr>
                        <a:t>-0.625</a:t>
                      </a:r>
                    </a:p>
                  </a:txBody>
                  <a:tcPr marL="9525" marR="9525" marT="9525" marB="0" anchor="ctr">
                    <a:lnL w="12700" cap="flat" cmpd="sng" algn="ctr">
                      <a:solidFill>
                        <a:srgbClr val="FFB838"/>
                      </a:solidFill>
                      <a:prstDash val="sysDash"/>
                      <a:round/>
                      <a:headEnd type="none" w="med" len="med"/>
                      <a:tailEnd type="none" w="med" len="med"/>
                    </a:lnL>
                    <a:lnR>
                      <a:noFill/>
                    </a:lnR>
                    <a:lnT w="12700" cap="flat" cmpd="sng" algn="ctr">
                      <a:solidFill>
                        <a:srgbClr val="FFB838"/>
                      </a:solidFill>
                      <a:prstDash val="sysDash"/>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100" b="0" i="0" u="none" strike="noStrike">
                          <a:solidFill>
                            <a:schemeClr val="tx1"/>
                          </a:solidFill>
                          <a:effectLst/>
                          <a:latin typeface="Calibri" panose="020F0502020204030204" pitchFamily="34" charset="0"/>
                        </a:rPr>
                        <a:t>0.394</a:t>
                      </a:r>
                    </a:p>
                  </a:txBody>
                  <a:tcPr marL="9525" marR="9525" marT="9525" marB="0" anchor="ctr">
                    <a:lnL>
                      <a:noFill/>
                    </a:lnL>
                    <a:lnR>
                      <a:noFill/>
                    </a:lnR>
                    <a:lnT w="12700" cap="flat" cmpd="sng" algn="ctr">
                      <a:solidFill>
                        <a:srgbClr val="FFB838"/>
                      </a:solidFill>
                      <a:prstDash val="sysDash"/>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100" b="0" i="0" u="none" strike="noStrike">
                          <a:solidFill>
                            <a:schemeClr val="tx1"/>
                          </a:solidFill>
                          <a:effectLst/>
                          <a:latin typeface="Calibri" panose="020F0502020204030204" pitchFamily="34" charset="0"/>
                        </a:rPr>
                        <a:t>0.382</a:t>
                      </a:r>
                    </a:p>
                  </a:txBody>
                  <a:tcPr marL="9525" marR="9525" marT="9525" marB="0" anchor="ctr">
                    <a:lnL>
                      <a:noFill/>
                    </a:lnL>
                    <a:lnR>
                      <a:noFill/>
                    </a:lnR>
                    <a:lnT w="12700" cap="flat" cmpd="sng" algn="ctr">
                      <a:solidFill>
                        <a:srgbClr val="FFB838"/>
                      </a:solidFill>
                      <a:prstDash val="sysDash"/>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100" b="0" i="0" u="none" strike="noStrike" dirty="0">
                          <a:solidFill>
                            <a:schemeClr val="tx1"/>
                          </a:solidFill>
                          <a:effectLst/>
                          <a:latin typeface="Calibri" panose="020F0502020204030204" pitchFamily="34" charset="0"/>
                        </a:rPr>
                        <a:t>0.260</a:t>
                      </a:r>
                    </a:p>
                  </a:txBody>
                  <a:tcPr marL="9525" marR="9525" marT="9525" marB="0" anchor="ctr">
                    <a:lnL>
                      <a:noFill/>
                    </a:lnL>
                    <a:lnR w="12700" cap="flat" cmpd="sng" algn="ctr">
                      <a:noFill/>
                      <a:prstDash val="sysDash"/>
                      <a:round/>
                      <a:headEnd type="none" w="med" len="med"/>
                      <a:tailEnd type="none" w="med" len="med"/>
                    </a:lnR>
                    <a:lnT w="12700" cap="flat" cmpd="sng" algn="ctr">
                      <a:solidFill>
                        <a:srgbClr val="FFB838"/>
                      </a:solidFill>
                      <a:prstDash val="sysDash"/>
                      <a:round/>
                      <a:headEnd type="none" w="med" len="med"/>
                      <a:tailEnd type="none" w="med" len="med"/>
                    </a:lnT>
                    <a:lnB>
                      <a:noFill/>
                    </a:lnB>
                    <a:lnTlToBr w="12700" cmpd="sng">
                      <a:noFill/>
                      <a:prstDash val="solid"/>
                    </a:lnTlToBr>
                    <a:lnBlToTr w="12700" cmpd="sng">
                      <a:noFill/>
                      <a:prstDash val="solid"/>
                    </a:lnBlToTr>
                  </a:tcPr>
                </a:tc>
              </a:tr>
              <a:tr h="344684">
                <a:tc>
                  <a:txBody>
                    <a:bodyPr/>
                    <a:lstStyle/>
                    <a:p>
                      <a:pPr algn="ctr" fontAlgn="b"/>
                      <a:r>
                        <a:rPr lang="en-US" sz="1200" u="none" strike="noStrike" dirty="0">
                          <a:effectLst/>
                        </a:rPr>
                        <a:t>USA DMF</a:t>
                      </a:r>
                      <a:endParaRPr lang="en-US" sz="1200" b="0" i="0" u="none" strike="noStrike" dirty="0">
                        <a:solidFill>
                          <a:schemeClr val="bg2"/>
                        </a:solidFill>
                        <a:effectLst/>
                        <a:latin typeface="+mn-lt"/>
                      </a:endParaRPr>
                    </a:p>
                  </a:txBody>
                  <a:tcPr marL="0" marR="0" marT="0" marB="0" anchor="ctr">
                    <a:lnL>
                      <a:noFill/>
                    </a:lnL>
                    <a:lnR w="12700" cap="flat" cmpd="sng" algn="ctr">
                      <a:solidFill>
                        <a:srgbClr val="FFB838"/>
                      </a:solidFill>
                      <a:prstDash val="sysDash"/>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kern="1200" dirty="0">
                          <a:solidFill>
                            <a:schemeClr val="tx1"/>
                          </a:solidFill>
                          <a:effectLst/>
                          <a:latin typeface="Calibri" panose="020F0502020204030204" pitchFamily="34" charset="0"/>
                          <a:ea typeface="+mn-ea"/>
                          <a:cs typeface="+mn-cs"/>
                        </a:rPr>
                        <a:t>-0.624</a:t>
                      </a:r>
                    </a:p>
                  </a:txBody>
                  <a:tcPr marL="9525" marR="9525" marT="9525" marB="0" anchor="ctr">
                    <a:lnL w="12700" cap="flat" cmpd="sng" algn="ctr">
                      <a:solidFill>
                        <a:srgbClr val="FFB838"/>
                      </a:solidFill>
                      <a:prstDash val="sysDash"/>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kern="1200" dirty="0">
                          <a:solidFill>
                            <a:schemeClr val="tx1"/>
                          </a:solidFill>
                          <a:effectLst/>
                          <a:latin typeface="Calibri" panose="020F0502020204030204" pitchFamily="34" charset="0"/>
                          <a:ea typeface="+mn-ea"/>
                          <a:cs typeface="+mn-cs"/>
                        </a:rPr>
                        <a:t>0.226</a:t>
                      </a:r>
                    </a:p>
                  </a:txBody>
                  <a:tcPr marL="9525" marR="9525" marT="9525" marB="0" anchor="ctr">
                    <a:lnL>
                      <a:noFill/>
                    </a:lnL>
                    <a:lnR>
                      <a:noFill/>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kern="1200" dirty="0">
                          <a:solidFill>
                            <a:schemeClr val="tx1"/>
                          </a:solidFill>
                          <a:effectLst/>
                          <a:latin typeface="Calibri" panose="020F0502020204030204" pitchFamily="34" charset="0"/>
                          <a:ea typeface="+mn-ea"/>
                          <a:cs typeface="+mn-cs"/>
                        </a:rPr>
                        <a:t>0.330</a:t>
                      </a:r>
                    </a:p>
                  </a:txBody>
                  <a:tcPr marL="9525" marR="9525" marT="9525" marB="0" anchor="ctr">
                    <a:lnL>
                      <a:noFill/>
                    </a:lnL>
                    <a:lnR w="12700" cap="flat" cmpd="sng" algn="ctr">
                      <a:noFill/>
                      <a:prstDash val="sysDash"/>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kern="1200" dirty="0">
                          <a:solidFill>
                            <a:schemeClr val="tx1"/>
                          </a:solidFill>
                          <a:effectLst/>
                          <a:latin typeface="Calibri" panose="020F0502020204030204" pitchFamily="34" charset="0"/>
                          <a:ea typeface="+mn-ea"/>
                          <a:cs typeface="+mn-cs"/>
                        </a:rPr>
                        <a:t>0.200</a:t>
                      </a:r>
                    </a:p>
                  </a:txBody>
                  <a:tcPr marL="9525" marR="9525" marT="9525" marB="0" anchor="ctr">
                    <a:lnL w="12700" cap="flat" cmpd="sng" algn="ctr">
                      <a:noFill/>
                      <a:prstDash val="sysDash"/>
                      <a:round/>
                      <a:headEnd type="none" w="med" len="med"/>
                      <a:tailEnd type="none" w="med" len="med"/>
                    </a:lnL>
                    <a:lnR w="12700" cap="flat" cmpd="sng" algn="ctr">
                      <a:solidFill>
                        <a:srgbClr val="FFB838"/>
                      </a:solidFill>
                      <a:prstDash val="sysDash"/>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a:solidFill>
                            <a:schemeClr val="tx1"/>
                          </a:solidFill>
                          <a:effectLst/>
                          <a:latin typeface="Calibri" panose="020F0502020204030204" pitchFamily="34" charset="0"/>
                        </a:rPr>
                        <a:t>-0.649</a:t>
                      </a:r>
                    </a:p>
                  </a:txBody>
                  <a:tcPr marL="9525" marR="9525" marT="9525" marB="0" anchor="ctr">
                    <a:lnL w="12700" cap="flat" cmpd="sng" algn="ctr">
                      <a:solidFill>
                        <a:srgbClr val="FFB838"/>
                      </a:solidFill>
                      <a:prstDash val="sysDash"/>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dirty="0">
                          <a:solidFill>
                            <a:schemeClr val="tx1"/>
                          </a:solidFill>
                          <a:effectLst/>
                          <a:latin typeface="Calibri" panose="020F0502020204030204" pitchFamily="34" charset="0"/>
                        </a:rPr>
                        <a:t>0.220</a:t>
                      </a:r>
                    </a:p>
                  </a:txBody>
                  <a:tcPr marL="9525" marR="9525" marT="9525" marB="0" anchor="ctr">
                    <a:lnL>
                      <a:noFill/>
                    </a:lnL>
                    <a:lnR>
                      <a:noFill/>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dirty="0">
                          <a:solidFill>
                            <a:schemeClr val="tx1"/>
                          </a:solidFill>
                          <a:effectLst/>
                          <a:latin typeface="Calibri" panose="020F0502020204030204" pitchFamily="34" charset="0"/>
                        </a:rPr>
                        <a:t>0.332</a:t>
                      </a:r>
                    </a:p>
                  </a:txBody>
                  <a:tcPr marL="9525" marR="9525" marT="9525" marB="0" anchor="ctr">
                    <a:lnL>
                      <a:noFill/>
                    </a:lnL>
                    <a:lnR>
                      <a:noFill/>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dirty="0">
                          <a:solidFill>
                            <a:schemeClr val="tx1"/>
                          </a:solidFill>
                          <a:effectLst/>
                          <a:latin typeface="Calibri" panose="020F0502020204030204" pitchFamily="34" charset="0"/>
                        </a:rPr>
                        <a:t>0.187</a:t>
                      </a:r>
                    </a:p>
                  </a:txBody>
                  <a:tcPr marL="9525" marR="9525" marT="9525" marB="0" anchor="ctr">
                    <a:lnL>
                      <a:noFill/>
                    </a:lnL>
                    <a:lnR w="12700" cap="flat" cmpd="sng" algn="ctr">
                      <a:noFill/>
                      <a:prstDash val="sysDash"/>
                      <a:round/>
                      <a:headEnd type="none" w="med" len="med"/>
                      <a:tailEnd type="none" w="med" len="med"/>
                    </a:lnR>
                    <a:lnT>
                      <a:noFill/>
                    </a:lnT>
                    <a:lnB>
                      <a:noFill/>
                    </a:lnB>
                    <a:lnTlToBr w="12700" cmpd="sng">
                      <a:noFill/>
                      <a:prstDash val="solid"/>
                    </a:lnTlToBr>
                    <a:lnBlToTr w="12700" cmpd="sng">
                      <a:noFill/>
                      <a:prstDash val="solid"/>
                    </a:lnBlToTr>
                  </a:tcPr>
                </a:tc>
              </a:tr>
              <a:tr h="344684">
                <a:tc>
                  <a:txBody>
                    <a:bodyPr/>
                    <a:lstStyle/>
                    <a:p>
                      <a:pPr algn="ctr" fontAlgn="b"/>
                      <a:r>
                        <a:rPr lang="en-US" sz="1200" u="none" strike="noStrike" dirty="0">
                          <a:effectLst/>
                        </a:rPr>
                        <a:t>World DMF</a:t>
                      </a:r>
                      <a:endParaRPr lang="en-US" sz="1200" b="0" i="0" u="none" strike="noStrike" dirty="0">
                        <a:solidFill>
                          <a:schemeClr val="bg2"/>
                        </a:solidFill>
                        <a:effectLst/>
                        <a:latin typeface="+mn-lt"/>
                      </a:endParaRPr>
                    </a:p>
                  </a:txBody>
                  <a:tcPr marL="0" marR="0" marT="0" marB="0" anchor="ctr">
                    <a:lnL>
                      <a:noFill/>
                    </a:lnL>
                    <a:lnR w="12700" cap="flat" cmpd="sng" algn="ctr">
                      <a:solidFill>
                        <a:srgbClr val="FFB838"/>
                      </a:solidFill>
                      <a:prstDash val="sysDash"/>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a:solidFill>
                            <a:schemeClr val="tx1"/>
                          </a:solidFill>
                          <a:effectLst/>
                          <a:latin typeface="Calibri" panose="020F0502020204030204" pitchFamily="34" charset="0"/>
                        </a:rPr>
                        <a:t>-0.656</a:t>
                      </a:r>
                    </a:p>
                  </a:txBody>
                  <a:tcPr marL="9525" marR="9525" marT="9525" marB="0" anchor="ctr">
                    <a:lnL w="12700" cap="flat" cmpd="sng" algn="ctr">
                      <a:solidFill>
                        <a:srgbClr val="FFB838"/>
                      </a:solidFill>
                      <a:prstDash val="sysDash"/>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dirty="0">
                          <a:solidFill>
                            <a:schemeClr val="tx1"/>
                          </a:solidFill>
                          <a:effectLst/>
                          <a:latin typeface="Calibri" panose="020F0502020204030204" pitchFamily="34" charset="0"/>
                        </a:rPr>
                        <a:t>0.350</a:t>
                      </a:r>
                    </a:p>
                  </a:txBody>
                  <a:tcPr marL="9525" marR="9525" marT="9525" marB="0" anchor="ctr">
                    <a:lnL>
                      <a:noFill/>
                    </a:lnL>
                    <a:lnR>
                      <a:noFill/>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a:solidFill>
                            <a:schemeClr val="tx1"/>
                          </a:solidFill>
                          <a:effectLst/>
                          <a:latin typeface="Calibri" panose="020F0502020204030204" pitchFamily="34" charset="0"/>
                        </a:rPr>
                        <a:t>0.342</a:t>
                      </a:r>
                    </a:p>
                  </a:txBody>
                  <a:tcPr marL="9525" marR="9525" marT="9525" marB="0" anchor="ctr">
                    <a:lnL>
                      <a:noFill/>
                    </a:lnL>
                    <a:lnR w="12700" cap="flat" cmpd="sng" algn="ctr">
                      <a:noFill/>
                      <a:prstDash val="sysDash"/>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dirty="0">
                          <a:solidFill>
                            <a:schemeClr val="tx1"/>
                          </a:solidFill>
                          <a:effectLst/>
                          <a:latin typeface="Calibri" panose="020F0502020204030204" pitchFamily="34" charset="0"/>
                        </a:rPr>
                        <a:t>0.237</a:t>
                      </a:r>
                    </a:p>
                  </a:txBody>
                  <a:tcPr marL="9525" marR="9525" marT="9525" marB="0" anchor="ctr">
                    <a:lnL w="12700" cap="flat" cmpd="sng" algn="ctr">
                      <a:noFill/>
                      <a:prstDash val="sysDash"/>
                      <a:round/>
                      <a:headEnd type="none" w="med" len="med"/>
                      <a:tailEnd type="none" w="med" len="med"/>
                    </a:lnL>
                    <a:lnR w="12700" cap="flat" cmpd="sng" algn="ctr">
                      <a:solidFill>
                        <a:srgbClr val="FFB838"/>
                      </a:solidFill>
                      <a:prstDash val="sysDash"/>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a:solidFill>
                            <a:schemeClr val="tx1"/>
                          </a:solidFill>
                          <a:effectLst/>
                          <a:latin typeface="Calibri" panose="020F0502020204030204" pitchFamily="34" charset="0"/>
                        </a:rPr>
                        <a:t>-0.675</a:t>
                      </a:r>
                    </a:p>
                  </a:txBody>
                  <a:tcPr marL="9525" marR="9525" marT="9525" marB="0" anchor="ctr">
                    <a:lnL w="12700" cap="flat" cmpd="sng" algn="ctr">
                      <a:solidFill>
                        <a:srgbClr val="FFB838"/>
                      </a:solidFill>
                      <a:prstDash val="sysDash"/>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a:solidFill>
                            <a:schemeClr val="tx1"/>
                          </a:solidFill>
                          <a:effectLst/>
                          <a:latin typeface="Calibri" panose="020F0502020204030204" pitchFamily="34" charset="0"/>
                        </a:rPr>
                        <a:t>0.327</a:t>
                      </a:r>
                    </a:p>
                  </a:txBody>
                  <a:tcPr marL="9525" marR="9525" marT="9525" marB="0" anchor="ctr">
                    <a:lnL>
                      <a:noFill/>
                    </a:lnL>
                    <a:lnR>
                      <a:noFill/>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dirty="0">
                          <a:solidFill>
                            <a:schemeClr val="tx1"/>
                          </a:solidFill>
                          <a:effectLst/>
                          <a:latin typeface="Calibri" panose="020F0502020204030204" pitchFamily="34" charset="0"/>
                        </a:rPr>
                        <a:t>0.345</a:t>
                      </a:r>
                    </a:p>
                  </a:txBody>
                  <a:tcPr marL="9525" marR="9525" marT="9525" marB="0" anchor="ctr">
                    <a:lnL>
                      <a:noFill/>
                    </a:lnL>
                    <a:lnR>
                      <a:noFill/>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dirty="0">
                          <a:solidFill>
                            <a:schemeClr val="tx1"/>
                          </a:solidFill>
                          <a:effectLst/>
                          <a:latin typeface="Calibri" panose="020F0502020204030204" pitchFamily="34" charset="0"/>
                        </a:rPr>
                        <a:t>0.235</a:t>
                      </a:r>
                    </a:p>
                  </a:txBody>
                  <a:tcPr marL="9525" marR="9525" marT="9525" marB="0" anchor="ctr">
                    <a:lnL>
                      <a:noFill/>
                    </a:lnL>
                    <a:lnR w="12700" cap="flat" cmpd="sng" algn="ctr">
                      <a:noFill/>
                      <a:prstDash val="sysDash"/>
                      <a:round/>
                      <a:headEnd type="none" w="med" len="med"/>
                      <a:tailEnd type="none" w="med" len="med"/>
                    </a:lnR>
                    <a:lnT>
                      <a:noFill/>
                    </a:lnT>
                    <a:lnB>
                      <a:noFill/>
                    </a:lnB>
                    <a:lnTlToBr w="12700" cmpd="sng">
                      <a:noFill/>
                      <a:prstDash val="solid"/>
                    </a:lnTlToBr>
                    <a:lnBlToTr w="12700" cmpd="sng">
                      <a:noFill/>
                      <a:prstDash val="solid"/>
                    </a:lnBlToTr>
                  </a:tcPr>
                </a:tc>
              </a:tr>
              <a:tr h="344684">
                <a:tc>
                  <a:txBody>
                    <a:bodyPr/>
                    <a:lstStyle/>
                    <a:p>
                      <a:pPr algn="ctr" fontAlgn="b"/>
                      <a:r>
                        <a:rPr lang="en-US" sz="1200" u="none" strike="noStrike" dirty="0" smtClean="0">
                          <a:effectLst/>
                        </a:rPr>
                        <a:t>Emerging Markets </a:t>
                      </a:r>
                      <a:r>
                        <a:rPr lang="en-US" sz="1200" u="none" strike="noStrike" dirty="0">
                          <a:effectLst/>
                        </a:rPr>
                        <a:t>DMF</a:t>
                      </a:r>
                      <a:endParaRPr lang="en-US" sz="1200" b="0" i="0" u="none" strike="noStrike" dirty="0">
                        <a:solidFill>
                          <a:schemeClr val="bg2"/>
                        </a:solidFill>
                        <a:effectLst/>
                        <a:latin typeface="+mn-lt"/>
                      </a:endParaRPr>
                    </a:p>
                  </a:txBody>
                  <a:tcPr marL="0" marR="0" marT="0" marB="0" anchor="ctr">
                    <a:lnL>
                      <a:noFill/>
                    </a:lnL>
                    <a:lnR w="12700" cap="flat" cmpd="sng" algn="ctr">
                      <a:solidFill>
                        <a:srgbClr val="FFB838"/>
                      </a:solidFill>
                      <a:prstDash val="sysDash"/>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a:solidFill>
                            <a:schemeClr val="tx1"/>
                          </a:solidFill>
                          <a:effectLst/>
                          <a:latin typeface="Calibri" panose="020F0502020204030204" pitchFamily="34" charset="0"/>
                        </a:rPr>
                        <a:t>-0.624</a:t>
                      </a:r>
                    </a:p>
                  </a:txBody>
                  <a:tcPr marL="9525" marR="9525" marT="9525" marB="0" anchor="ctr">
                    <a:lnL w="12700" cap="flat" cmpd="sng" algn="ctr">
                      <a:solidFill>
                        <a:srgbClr val="FFB838"/>
                      </a:solidFill>
                      <a:prstDash val="sysDash"/>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dirty="0">
                          <a:solidFill>
                            <a:schemeClr val="tx1"/>
                          </a:solidFill>
                          <a:effectLst/>
                          <a:latin typeface="Calibri" panose="020F0502020204030204" pitchFamily="34" charset="0"/>
                        </a:rPr>
                        <a:t>0.478</a:t>
                      </a:r>
                    </a:p>
                  </a:txBody>
                  <a:tcPr marL="9525" marR="9525" marT="9525" marB="0" anchor="ctr">
                    <a:lnL>
                      <a:noFill/>
                    </a:lnL>
                    <a:lnR>
                      <a:noFill/>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dirty="0">
                          <a:solidFill>
                            <a:schemeClr val="tx1"/>
                          </a:solidFill>
                          <a:effectLst/>
                          <a:latin typeface="Calibri" panose="020F0502020204030204" pitchFamily="34" charset="0"/>
                        </a:rPr>
                        <a:t>0.295</a:t>
                      </a:r>
                    </a:p>
                  </a:txBody>
                  <a:tcPr marL="9525" marR="9525" marT="9525" marB="0" anchor="ctr">
                    <a:lnL>
                      <a:noFill/>
                    </a:lnL>
                    <a:lnR w="12700" cap="flat" cmpd="sng" algn="ctr">
                      <a:noFill/>
                      <a:prstDash val="sysDash"/>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dirty="0">
                          <a:solidFill>
                            <a:schemeClr val="tx1"/>
                          </a:solidFill>
                          <a:effectLst/>
                          <a:latin typeface="Calibri" panose="020F0502020204030204" pitchFamily="34" charset="0"/>
                        </a:rPr>
                        <a:t>0.213</a:t>
                      </a:r>
                    </a:p>
                  </a:txBody>
                  <a:tcPr marL="9525" marR="9525" marT="9525" marB="0" anchor="ctr">
                    <a:lnL w="12700" cap="flat" cmpd="sng" algn="ctr">
                      <a:noFill/>
                      <a:prstDash val="sysDash"/>
                      <a:round/>
                      <a:headEnd type="none" w="med" len="med"/>
                      <a:tailEnd type="none" w="med" len="med"/>
                    </a:lnL>
                    <a:lnR w="12700" cap="flat" cmpd="sng" algn="ctr">
                      <a:solidFill>
                        <a:srgbClr val="FFB838"/>
                      </a:solidFill>
                      <a:prstDash val="sysDash"/>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a:solidFill>
                            <a:schemeClr val="tx1"/>
                          </a:solidFill>
                          <a:effectLst/>
                          <a:latin typeface="Calibri" panose="020F0502020204030204" pitchFamily="34" charset="0"/>
                        </a:rPr>
                        <a:t>-0.625</a:t>
                      </a:r>
                    </a:p>
                  </a:txBody>
                  <a:tcPr marL="9525" marR="9525" marT="9525" marB="0" anchor="ctr">
                    <a:lnL w="12700" cap="flat" cmpd="sng" algn="ctr">
                      <a:solidFill>
                        <a:srgbClr val="FFB838"/>
                      </a:solidFill>
                      <a:prstDash val="sysDash"/>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a:solidFill>
                            <a:schemeClr val="tx1"/>
                          </a:solidFill>
                          <a:effectLst/>
                          <a:latin typeface="Calibri" panose="020F0502020204030204" pitchFamily="34" charset="0"/>
                        </a:rPr>
                        <a:t>0.428</a:t>
                      </a:r>
                    </a:p>
                  </a:txBody>
                  <a:tcPr marL="9525" marR="9525" marT="9525" marB="0" anchor="ctr">
                    <a:lnL>
                      <a:noFill/>
                    </a:lnL>
                    <a:lnR>
                      <a:noFill/>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a:solidFill>
                            <a:schemeClr val="tx1"/>
                          </a:solidFill>
                          <a:effectLst/>
                          <a:latin typeface="Calibri" panose="020F0502020204030204" pitchFamily="34" charset="0"/>
                        </a:rPr>
                        <a:t>0.306</a:t>
                      </a:r>
                    </a:p>
                  </a:txBody>
                  <a:tcPr marL="9525" marR="9525" marT="9525" marB="0" anchor="ctr">
                    <a:lnL>
                      <a:noFill/>
                    </a:lnL>
                    <a:lnR>
                      <a:noFill/>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dirty="0">
                          <a:solidFill>
                            <a:schemeClr val="tx1"/>
                          </a:solidFill>
                          <a:effectLst/>
                          <a:latin typeface="Calibri" panose="020F0502020204030204" pitchFamily="34" charset="0"/>
                        </a:rPr>
                        <a:t>0.215</a:t>
                      </a:r>
                    </a:p>
                  </a:txBody>
                  <a:tcPr marL="9525" marR="9525" marT="9525" marB="0" anchor="ctr">
                    <a:lnL>
                      <a:noFill/>
                    </a:lnL>
                    <a:lnR w="12700" cap="flat" cmpd="sng" algn="ctr">
                      <a:noFill/>
                      <a:prstDash val="sysDash"/>
                      <a:round/>
                      <a:headEnd type="none" w="med" len="med"/>
                      <a:tailEnd type="none" w="med" len="med"/>
                    </a:lnR>
                    <a:lnT>
                      <a:noFill/>
                    </a:lnT>
                    <a:lnB>
                      <a:noFill/>
                    </a:lnB>
                    <a:lnTlToBr w="12700" cmpd="sng">
                      <a:noFill/>
                      <a:prstDash val="solid"/>
                    </a:lnTlToBr>
                    <a:lnBlToTr w="12700" cmpd="sng">
                      <a:noFill/>
                      <a:prstDash val="solid"/>
                    </a:lnBlToTr>
                  </a:tcPr>
                </a:tc>
              </a:tr>
              <a:tr h="344684">
                <a:tc>
                  <a:txBody>
                    <a:bodyPr/>
                    <a:lstStyle/>
                    <a:p>
                      <a:pPr algn="ctr" fontAlgn="b"/>
                      <a:r>
                        <a:rPr lang="en-US" sz="1200" u="none" strike="noStrike" dirty="0">
                          <a:effectLst/>
                        </a:rPr>
                        <a:t>Europe DMF</a:t>
                      </a:r>
                      <a:endParaRPr lang="en-US" sz="1200" b="0" i="0" u="none" strike="noStrike" dirty="0">
                        <a:solidFill>
                          <a:schemeClr val="bg2"/>
                        </a:solidFill>
                        <a:effectLst/>
                        <a:latin typeface="+mn-lt"/>
                      </a:endParaRPr>
                    </a:p>
                  </a:txBody>
                  <a:tcPr marL="0" marR="0" marT="0" marB="0" anchor="ctr">
                    <a:lnL>
                      <a:noFill/>
                    </a:lnL>
                    <a:lnR w="12700" cap="flat" cmpd="sng" algn="ctr">
                      <a:solidFill>
                        <a:srgbClr val="FFB838"/>
                      </a:solidFill>
                      <a:prstDash val="sysDash"/>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a:solidFill>
                            <a:schemeClr val="tx1"/>
                          </a:solidFill>
                          <a:effectLst/>
                          <a:latin typeface="Calibri" panose="020F0502020204030204" pitchFamily="34" charset="0"/>
                        </a:rPr>
                        <a:t>-0.691</a:t>
                      </a:r>
                    </a:p>
                  </a:txBody>
                  <a:tcPr marL="9525" marR="9525" marT="9525" marB="0" anchor="ctr">
                    <a:lnL w="12700" cap="flat" cmpd="sng" algn="ctr">
                      <a:solidFill>
                        <a:srgbClr val="FFB838"/>
                      </a:solidFill>
                      <a:prstDash val="sysDash"/>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a:solidFill>
                            <a:schemeClr val="tx1"/>
                          </a:solidFill>
                          <a:effectLst/>
                          <a:latin typeface="Calibri" panose="020F0502020204030204" pitchFamily="34" charset="0"/>
                        </a:rPr>
                        <a:t>0.352</a:t>
                      </a:r>
                    </a:p>
                  </a:txBody>
                  <a:tcPr marL="9525" marR="9525" marT="9525" marB="0" anchor="ctr">
                    <a:lnL>
                      <a:noFill/>
                    </a:lnL>
                    <a:lnR>
                      <a:noFill/>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dirty="0">
                          <a:solidFill>
                            <a:schemeClr val="tx1"/>
                          </a:solidFill>
                          <a:effectLst/>
                          <a:latin typeface="Calibri" panose="020F0502020204030204" pitchFamily="34" charset="0"/>
                        </a:rPr>
                        <a:t>0.278</a:t>
                      </a:r>
                    </a:p>
                  </a:txBody>
                  <a:tcPr marL="9525" marR="9525" marT="9525" marB="0" anchor="ctr">
                    <a:lnL>
                      <a:noFill/>
                    </a:lnL>
                    <a:lnR w="12700" cap="flat" cmpd="sng" algn="ctr">
                      <a:noFill/>
                      <a:prstDash val="sysDash"/>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dirty="0">
                          <a:solidFill>
                            <a:schemeClr val="tx1"/>
                          </a:solidFill>
                          <a:effectLst/>
                          <a:latin typeface="Calibri" panose="020F0502020204030204" pitchFamily="34" charset="0"/>
                        </a:rPr>
                        <a:t>0.216</a:t>
                      </a:r>
                    </a:p>
                  </a:txBody>
                  <a:tcPr marL="9525" marR="9525" marT="9525" marB="0" anchor="ctr">
                    <a:lnL w="12700" cap="flat" cmpd="sng" algn="ctr">
                      <a:noFill/>
                      <a:prstDash val="sysDash"/>
                      <a:round/>
                      <a:headEnd type="none" w="med" len="med"/>
                      <a:tailEnd type="none" w="med" len="med"/>
                    </a:lnL>
                    <a:lnR w="12700" cap="flat" cmpd="sng" algn="ctr">
                      <a:solidFill>
                        <a:srgbClr val="FFB838"/>
                      </a:solidFill>
                      <a:prstDash val="sysDash"/>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dirty="0">
                          <a:solidFill>
                            <a:schemeClr val="tx1"/>
                          </a:solidFill>
                          <a:effectLst/>
                          <a:latin typeface="Calibri" panose="020F0502020204030204" pitchFamily="34" charset="0"/>
                        </a:rPr>
                        <a:t>-0.691</a:t>
                      </a:r>
                    </a:p>
                  </a:txBody>
                  <a:tcPr marL="9525" marR="9525" marT="9525" marB="0" anchor="ctr">
                    <a:lnL w="12700" cap="flat" cmpd="sng" algn="ctr">
                      <a:solidFill>
                        <a:srgbClr val="FFB838"/>
                      </a:solidFill>
                      <a:prstDash val="sysDash"/>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a:solidFill>
                            <a:schemeClr val="tx1"/>
                          </a:solidFill>
                          <a:effectLst/>
                          <a:latin typeface="Calibri" panose="020F0502020204030204" pitchFamily="34" charset="0"/>
                        </a:rPr>
                        <a:t>0.333</a:t>
                      </a:r>
                    </a:p>
                  </a:txBody>
                  <a:tcPr marL="9525" marR="9525" marT="9525" marB="0" anchor="ctr">
                    <a:lnL>
                      <a:noFill/>
                    </a:lnL>
                    <a:lnR>
                      <a:noFill/>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a:solidFill>
                            <a:schemeClr val="tx1"/>
                          </a:solidFill>
                          <a:effectLst/>
                          <a:latin typeface="Calibri" panose="020F0502020204030204" pitchFamily="34" charset="0"/>
                        </a:rPr>
                        <a:t>0.289</a:t>
                      </a:r>
                    </a:p>
                  </a:txBody>
                  <a:tcPr marL="9525" marR="9525" marT="9525" marB="0" anchor="ctr">
                    <a:lnL>
                      <a:noFill/>
                    </a:lnL>
                    <a:lnR>
                      <a:noFill/>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dirty="0">
                          <a:solidFill>
                            <a:schemeClr val="tx1"/>
                          </a:solidFill>
                          <a:effectLst/>
                          <a:latin typeface="Calibri" panose="020F0502020204030204" pitchFamily="34" charset="0"/>
                        </a:rPr>
                        <a:t>0.217</a:t>
                      </a:r>
                    </a:p>
                  </a:txBody>
                  <a:tcPr marL="9525" marR="9525" marT="9525" marB="0" anchor="ctr">
                    <a:lnL>
                      <a:noFill/>
                    </a:lnL>
                    <a:lnR w="12700" cap="flat" cmpd="sng" algn="ctr">
                      <a:noFill/>
                      <a:prstDash val="sysDash"/>
                      <a:round/>
                      <a:headEnd type="none" w="med" len="med"/>
                      <a:tailEnd type="none" w="med" len="med"/>
                    </a:lnR>
                    <a:lnT>
                      <a:noFill/>
                    </a:lnT>
                    <a:lnB>
                      <a:noFill/>
                    </a:lnB>
                    <a:lnTlToBr w="12700" cmpd="sng">
                      <a:noFill/>
                      <a:prstDash val="solid"/>
                    </a:lnTlToBr>
                    <a:lnBlToTr w="12700" cmpd="sng">
                      <a:noFill/>
                      <a:prstDash val="solid"/>
                    </a:lnBlToTr>
                  </a:tcPr>
                </a:tc>
              </a:tr>
              <a:tr h="344684">
                <a:tc>
                  <a:txBody>
                    <a:bodyPr/>
                    <a:lstStyle/>
                    <a:p>
                      <a:pPr algn="ctr" fontAlgn="b"/>
                      <a:r>
                        <a:rPr lang="en-US" sz="1200" u="none" strike="noStrike" dirty="0">
                          <a:effectLst/>
                        </a:rPr>
                        <a:t>AC </a:t>
                      </a:r>
                      <a:r>
                        <a:rPr lang="en-US" sz="1200" u="none" strike="noStrike" dirty="0" smtClean="0">
                          <a:effectLst/>
                        </a:rPr>
                        <a:t>Asia Pacific </a:t>
                      </a:r>
                      <a:r>
                        <a:rPr lang="en-US" sz="1200" u="none" strike="noStrike" dirty="0">
                          <a:effectLst/>
                        </a:rPr>
                        <a:t>DMF</a:t>
                      </a:r>
                      <a:endParaRPr lang="en-US" sz="1200" b="0" i="0" u="none" strike="noStrike" dirty="0">
                        <a:solidFill>
                          <a:schemeClr val="bg2"/>
                        </a:solidFill>
                        <a:effectLst/>
                        <a:latin typeface="+mn-lt"/>
                      </a:endParaRPr>
                    </a:p>
                  </a:txBody>
                  <a:tcPr marL="0" marR="0" marT="0" marB="0" anchor="ctr">
                    <a:lnL>
                      <a:noFill/>
                    </a:lnL>
                    <a:lnR w="12700" cap="flat" cmpd="sng" algn="ctr">
                      <a:solidFill>
                        <a:srgbClr val="FFB838"/>
                      </a:solidFill>
                      <a:prstDash val="sysDash"/>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a:solidFill>
                            <a:schemeClr val="tx1"/>
                          </a:solidFill>
                          <a:effectLst/>
                          <a:latin typeface="Calibri" panose="020F0502020204030204" pitchFamily="34" charset="0"/>
                        </a:rPr>
                        <a:t>-0.655</a:t>
                      </a:r>
                    </a:p>
                  </a:txBody>
                  <a:tcPr marL="9525" marR="9525" marT="9525" marB="0" anchor="ctr">
                    <a:lnL w="12700" cap="flat" cmpd="sng" algn="ctr">
                      <a:solidFill>
                        <a:srgbClr val="FFB838"/>
                      </a:solidFill>
                      <a:prstDash val="sysDash"/>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a:solidFill>
                            <a:schemeClr val="tx1"/>
                          </a:solidFill>
                          <a:effectLst/>
                          <a:latin typeface="Calibri" panose="020F0502020204030204" pitchFamily="34" charset="0"/>
                        </a:rPr>
                        <a:t>0.340</a:t>
                      </a:r>
                    </a:p>
                  </a:txBody>
                  <a:tcPr marL="9525" marR="9525" marT="9525" marB="0" anchor="ctr">
                    <a:lnL>
                      <a:noFill/>
                    </a:lnL>
                    <a:lnR>
                      <a:noFill/>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dirty="0">
                          <a:solidFill>
                            <a:schemeClr val="tx1"/>
                          </a:solidFill>
                          <a:effectLst/>
                          <a:latin typeface="Calibri" panose="020F0502020204030204" pitchFamily="34" charset="0"/>
                        </a:rPr>
                        <a:t>0.397</a:t>
                      </a:r>
                    </a:p>
                  </a:txBody>
                  <a:tcPr marL="9525" marR="9525" marT="9525" marB="0" anchor="ctr">
                    <a:lnL>
                      <a:noFill/>
                    </a:lnL>
                    <a:lnR w="12700" cap="flat" cmpd="sng" algn="ctr">
                      <a:noFill/>
                      <a:prstDash val="sysDash"/>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dirty="0">
                          <a:solidFill>
                            <a:schemeClr val="tx1"/>
                          </a:solidFill>
                          <a:effectLst/>
                          <a:latin typeface="Calibri" panose="020F0502020204030204" pitchFamily="34" charset="0"/>
                        </a:rPr>
                        <a:t>0.232</a:t>
                      </a:r>
                    </a:p>
                  </a:txBody>
                  <a:tcPr marL="9525" marR="9525" marT="9525" marB="0" anchor="ctr">
                    <a:lnL w="12700" cap="flat" cmpd="sng" algn="ctr">
                      <a:noFill/>
                      <a:prstDash val="sysDash"/>
                      <a:round/>
                      <a:headEnd type="none" w="med" len="med"/>
                      <a:tailEnd type="none" w="med" len="med"/>
                    </a:lnL>
                    <a:lnR w="12700" cap="flat" cmpd="sng" algn="ctr">
                      <a:solidFill>
                        <a:srgbClr val="FFB838"/>
                      </a:solidFill>
                      <a:prstDash val="sysDash"/>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dirty="0">
                          <a:solidFill>
                            <a:schemeClr val="tx1"/>
                          </a:solidFill>
                          <a:effectLst/>
                          <a:latin typeface="Calibri" panose="020F0502020204030204" pitchFamily="34" charset="0"/>
                        </a:rPr>
                        <a:t>-0.643</a:t>
                      </a:r>
                    </a:p>
                  </a:txBody>
                  <a:tcPr marL="9525" marR="9525" marT="9525" marB="0" anchor="ctr">
                    <a:lnL w="12700" cap="flat" cmpd="sng" algn="ctr">
                      <a:solidFill>
                        <a:srgbClr val="FFB838"/>
                      </a:solidFill>
                      <a:prstDash val="sysDash"/>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a:solidFill>
                            <a:schemeClr val="tx1"/>
                          </a:solidFill>
                          <a:effectLst/>
                          <a:latin typeface="Calibri" panose="020F0502020204030204" pitchFamily="34" charset="0"/>
                        </a:rPr>
                        <a:t>0.329</a:t>
                      </a:r>
                    </a:p>
                  </a:txBody>
                  <a:tcPr marL="9525" marR="9525" marT="9525" marB="0" anchor="ctr">
                    <a:lnL>
                      <a:noFill/>
                    </a:lnL>
                    <a:lnR>
                      <a:noFill/>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a:solidFill>
                            <a:schemeClr val="tx1"/>
                          </a:solidFill>
                          <a:effectLst/>
                          <a:latin typeface="Calibri" panose="020F0502020204030204" pitchFamily="34" charset="0"/>
                        </a:rPr>
                        <a:t>0.420</a:t>
                      </a:r>
                    </a:p>
                  </a:txBody>
                  <a:tcPr marL="9525" marR="9525" marT="9525" marB="0" anchor="ctr">
                    <a:lnL>
                      <a:noFill/>
                    </a:lnL>
                    <a:lnR>
                      <a:noFill/>
                    </a:lnR>
                    <a:lnT>
                      <a:noFill/>
                    </a:lnT>
                    <a:lnB>
                      <a:noFill/>
                    </a:lnB>
                    <a:lnTlToBr w="12700" cmpd="sng">
                      <a:noFill/>
                      <a:prstDash val="solid"/>
                    </a:lnTlToBr>
                    <a:lnBlToTr w="12700" cmpd="sng">
                      <a:noFill/>
                      <a:prstDash val="solid"/>
                    </a:lnBlToTr>
                  </a:tcPr>
                </a:tc>
                <a:tc>
                  <a:txBody>
                    <a:bodyPr/>
                    <a:lstStyle/>
                    <a:p>
                      <a:pPr algn="ctr" fontAlgn="b"/>
                      <a:r>
                        <a:rPr lang="en-US" sz="1100" b="0" i="0" u="none" strike="noStrike" dirty="0">
                          <a:solidFill>
                            <a:schemeClr val="tx1"/>
                          </a:solidFill>
                          <a:effectLst/>
                          <a:latin typeface="Calibri" panose="020F0502020204030204" pitchFamily="34" charset="0"/>
                        </a:rPr>
                        <a:t>0.229</a:t>
                      </a:r>
                    </a:p>
                  </a:txBody>
                  <a:tcPr marL="9525" marR="9525" marT="9525" marB="0" anchor="ctr">
                    <a:lnL>
                      <a:noFill/>
                    </a:lnL>
                    <a:lnR w="12700" cap="flat" cmpd="sng" algn="ctr">
                      <a:noFill/>
                      <a:prstDash val="sysDash"/>
                      <a:round/>
                      <a:headEnd type="none" w="med" len="med"/>
                      <a:tailEnd type="none" w="med" len="med"/>
                    </a:lnR>
                    <a:lnT>
                      <a:noFill/>
                    </a:lnT>
                    <a:lnB>
                      <a:noFill/>
                    </a:lnB>
                    <a:lnTlToBr w="12700" cmpd="sng">
                      <a:noFill/>
                      <a:prstDash val="solid"/>
                    </a:lnTlToBr>
                    <a:lnBlToTr w="12700" cmpd="sng">
                      <a:noFill/>
                      <a:prstDash val="solid"/>
                    </a:lnBlToTr>
                  </a:tcPr>
                </a:tc>
              </a:tr>
              <a:tr h="344684">
                <a:tc>
                  <a:txBody>
                    <a:bodyPr/>
                    <a:lstStyle/>
                    <a:p>
                      <a:pPr algn="ctr" fontAlgn="b"/>
                      <a:r>
                        <a:rPr lang="en-US" sz="1200" u="none" strike="noStrike" dirty="0">
                          <a:effectLst/>
                        </a:rPr>
                        <a:t>Japan DMF</a:t>
                      </a:r>
                      <a:endParaRPr lang="en-US" sz="1200" b="0" i="0" u="none" strike="noStrike" dirty="0">
                        <a:solidFill>
                          <a:schemeClr val="bg2"/>
                        </a:solidFill>
                        <a:effectLst/>
                        <a:latin typeface="+mn-lt"/>
                      </a:endParaRPr>
                    </a:p>
                  </a:txBody>
                  <a:tcPr marL="0" marR="0" marT="0" marB="0" anchor="ctr">
                    <a:lnL>
                      <a:noFill/>
                    </a:lnL>
                    <a:lnR w="12700" cap="flat" cmpd="sng" algn="ctr">
                      <a:solidFill>
                        <a:srgbClr val="FFB838"/>
                      </a:solidFill>
                      <a:prstDash val="sysDash"/>
                      <a:round/>
                      <a:headEnd type="none" w="med" len="med"/>
                      <a:tailEnd type="none" w="med" len="med"/>
                    </a:lnR>
                    <a:lnT>
                      <a:noFill/>
                    </a:lnT>
                    <a:lnB w="12700" cap="flat" cmpd="sng" algn="ctr">
                      <a:solidFill>
                        <a:srgbClr val="FFB838"/>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b="0" i="0" u="none" strike="noStrike">
                          <a:solidFill>
                            <a:schemeClr val="tx1"/>
                          </a:solidFill>
                          <a:effectLst/>
                          <a:latin typeface="Calibri" panose="020F0502020204030204" pitchFamily="34" charset="0"/>
                        </a:rPr>
                        <a:t>-0.647</a:t>
                      </a:r>
                    </a:p>
                  </a:txBody>
                  <a:tcPr marL="9525" marR="9525" marT="9525" marB="0" anchor="ctr">
                    <a:lnL w="12700" cap="flat" cmpd="sng" algn="ctr">
                      <a:solidFill>
                        <a:srgbClr val="FFB838"/>
                      </a:solidFill>
                      <a:prstDash val="sysDash"/>
                      <a:round/>
                      <a:headEnd type="none" w="med" len="med"/>
                      <a:tailEnd type="none" w="med" len="med"/>
                    </a:lnL>
                    <a:lnR>
                      <a:noFill/>
                    </a:lnR>
                    <a:lnT>
                      <a:noFill/>
                    </a:lnT>
                    <a:lnB w="12700" cap="flat" cmpd="sng" algn="ctr">
                      <a:solidFill>
                        <a:srgbClr val="FFB838"/>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b="0" i="0" u="none" strike="noStrike">
                          <a:solidFill>
                            <a:schemeClr val="tx1"/>
                          </a:solidFill>
                          <a:effectLst/>
                          <a:latin typeface="Calibri" panose="020F0502020204030204" pitchFamily="34" charset="0"/>
                        </a:rPr>
                        <a:t>0.303</a:t>
                      </a:r>
                    </a:p>
                  </a:txBody>
                  <a:tcPr marL="9525" marR="9525" marT="9525" marB="0" anchor="ctr">
                    <a:lnL>
                      <a:noFill/>
                    </a:lnL>
                    <a:lnR>
                      <a:noFill/>
                    </a:lnR>
                    <a:lnT>
                      <a:noFill/>
                    </a:lnT>
                    <a:lnB w="12700" cap="flat" cmpd="sng" algn="ctr">
                      <a:solidFill>
                        <a:srgbClr val="FFB838"/>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b="0" i="0" u="none" strike="noStrike">
                          <a:solidFill>
                            <a:schemeClr val="tx1"/>
                          </a:solidFill>
                          <a:effectLst/>
                          <a:latin typeface="Calibri" panose="020F0502020204030204" pitchFamily="34" charset="0"/>
                        </a:rPr>
                        <a:t>0.196</a:t>
                      </a:r>
                    </a:p>
                  </a:txBody>
                  <a:tcPr marL="9525" marR="9525" marT="9525" marB="0" anchor="ctr">
                    <a:lnL>
                      <a:noFill/>
                    </a:lnL>
                    <a:lnR w="12700" cap="flat" cmpd="sng" algn="ctr">
                      <a:noFill/>
                      <a:prstDash val="sysDash"/>
                      <a:round/>
                      <a:headEnd type="none" w="med" len="med"/>
                      <a:tailEnd type="none" w="med" len="med"/>
                    </a:lnR>
                    <a:lnT>
                      <a:noFill/>
                    </a:lnT>
                    <a:lnB w="12700" cap="flat" cmpd="sng" algn="ctr">
                      <a:solidFill>
                        <a:srgbClr val="FFB838"/>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b="0" i="0" u="none" strike="noStrike" dirty="0">
                          <a:solidFill>
                            <a:schemeClr val="tx1"/>
                          </a:solidFill>
                          <a:effectLst/>
                          <a:latin typeface="Calibri" panose="020F0502020204030204" pitchFamily="34" charset="0"/>
                        </a:rPr>
                        <a:t>0.152</a:t>
                      </a:r>
                    </a:p>
                  </a:txBody>
                  <a:tcPr marL="9525" marR="9525" marT="9525" marB="0" anchor="ctr">
                    <a:lnL w="12700" cap="flat" cmpd="sng" algn="ctr">
                      <a:noFill/>
                      <a:prstDash val="sysDash"/>
                      <a:round/>
                      <a:headEnd type="none" w="med" len="med"/>
                      <a:tailEnd type="none" w="med" len="med"/>
                    </a:lnL>
                    <a:lnR w="12700" cap="flat" cmpd="sng" algn="ctr">
                      <a:solidFill>
                        <a:srgbClr val="FFB838"/>
                      </a:solidFill>
                      <a:prstDash val="sysDash"/>
                      <a:round/>
                      <a:headEnd type="none" w="med" len="med"/>
                      <a:tailEnd type="none" w="med" len="med"/>
                    </a:lnR>
                    <a:lnT>
                      <a:noFill/>
                    </a:lnT>
                    <a:lnB w="12700" cap="flat" cmpd="sng" algn="ctr">
                      <a:solidFill>
                        <a:srgbClr val="FFB838"/>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b="0" i="0" u="none" strike="noStrike">
                          <a:solidFill>
                            <a:schemeClr val="tx1"/>
                          </a:solidFill>
                          <a:effectLst/>
                          <a:latin typeface="Calibri" panose="020F0502020204030204" pitchFamily="34" charset="0"/>
                        </a:rPr>
                        <a:t>-0.752</a:t>
                      </a:r>
                    </a:p>
                  </a:txBody>
                  <a:tcPr marL="9525" marR="9525" marT="9525" marB="0" anchor="ctr">
                    <a:lnL w="12700" cap="flat" cmpd="sng" algn="ctr">
                      <a:solidFill>
                        <a:srgbClr val="FFB838"/>
                      </a:solidFill>
                      <a:prstDash val="sysDash"/>
                      <a:round/>
                      <a:headEnd type="none" w="med" len="med"/>
                      <a:tailEnd type="none" w="med" len="med"/>
                    </a:lnL>
                    <a:lnR>
                      <a:noFill/>
                    </a:lnR>
                    <a:lnT>
                      <a:noFill/>
                    </a:lnT>
                    <a:lnB w="12700" cap="flat" cmpd="sng" algn="ctr">
                      <a:solidFill>
                        <a:srgbClr val="FFB838"/>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b="0" i="0" u="none" strike="noStrike">
                          <a:solidFill>
                            <a:schemeClr val="tx1"/>
                          </a:solidFill>
                          <a:effectLst/>
                          <a:latin typeface="Calibri" panose="020F0502020204030204" pitchFamily="34" charset="0"/>
                        </a:rPr>
                        <a:t>0.281</a:t>
                      </a:r>
                    </a:p>
                  </a:txBody>
                  <a:tcPr marL="9525" marR="9525" marT="9525" marB="0" anchor="ctr">
                    <a:lnL>
                      <a:noFill/>
                    </a:lnL>
                    <a:lnR>
                      <a:noFill/>
                    </a:lnR>
                    <a:lnT>
                      <a:noFill/>
                    </a:lnT>
                    <a:lnB w="12700" cap="flat" cmpd="sng" algn="ctr">
                      <a:solidFill>
                        <a:srgbClr val="FFB838"/>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b="0" i="0" u="none" strike="noStrike">
                          <a:solidFill>
                            <a:schemeClr val="tx1"/>
                          </a:solidFill>
                          <a:effectLst/>
                          <a:latin typeface="Calibri" panose="020F0502020204030204" pitchFamily="34" charset="0"/>
                        </a:rPr>
                        <a:t>0.134</a:t>
                      </a:r>
                    </a:p>
                  </a:txBody>
                  <a:tcPr marL="9525" marR="9525" marT="9525" marB="0" anchor="ctr">
                    <a:lnL>
                      <a:noFill/>
                    </a:lnL>
                    <a:lnR>
                      <a:noFill/>
                    </a:lnR>
                    <a:lnT>
                      <a:noFill/>
                    </a:lnT>
                    <a:lnB w="12700" cap="flat" cmpd="sng" algn="ctr">
                      <a:solidFill>
                        <a:srgbClr val="FFB838"/>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b="0" i="0" u="none" strike="noStrike" dirty="0">
                          <a:solidFill>
                            <a:schemeClr val="tx1"/>
                          </a:solidFill>
                          <a:effectLst/>
                          <a:latin typeface="Calibri" panose="020F0502020204030204" pitchFamily="34" charset="0"/>
                        </a:rPr>
                        <a:t>0.178</a:t>
                      </a:r>
                    </a:p>
                  </a:txBody>
                  <a:tcPr marL="9525" marR="9525" marT="9525" marB="0" anchor="ctr">
                    <a:lnL>
                      <a:noFill/>
                    </a:lnL>
                    <a:lnR w="12700" cap="flat" cmpd="sng" algn="ctr">
                      <a:noFill/>
                      <a:prstDash val="sysDash"/>
                      <a:round/>
                      <a:headEnd type="none" w="med" len="med"/>
                      <a:tailEnd type="none" w="med" len="med"/>
                    </a:lnR>
                    <a:lnT>
                      <a:noFill/>
                    </a:lnT>
                    <a:lnB w="12700" cap="flat" cmpd="sng" algn="ctr">
                      <a:solidFill>
                        <a:srgbClr val="FFB838"/>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8" name="Content Placeholder 6"/>
          <p:cNvSpPr txBox="1">
            <a:spLocks/>
          </p:cNvSpPr>
          <p:nvPr/>
        </p:nvSpPr>
        <p:spPr>
          <a:xfrm>
            <a:off x="459189" y="1005841"/>
            <a:ext cx="7851332" cy="1041444"/>
          </a:xfrm>
          <a:prstGeom prst="rect">
            <a:avLst/>
          </a:prstGeom>
          <a:ln w="6350">
            <a:noFill/>
          </a:ln>
        </p:spPr>
        <p:txBody>
          <a:bodyPr vert="horz" lIns="91440" tIns="45720" rIns="91440" bIns="45720" rtlCol="0">
            <a:normAutofit/>
          </a:bodyPr>
          <a:lstStyle>
            <a:lvl1pPr marL="230188" indent="-230188" algn="l" defTabSz="457200" rtl="0" eaLnBrk="1" latinLnBrk="0" hangingPunct="1">
              <a:lnSpc>
                <a:spcPts val="1800"/>
              </a:lnSpc>
              <a:spcBef>
                <a:spcPts val="1800"/>
              </a:spcBef>
              <a:spcAft>
                <a:spcPts val="600"/>
              </a:spcAft>
              <a:buClr>
                <a:schemeClr val="accent1"/>
              </a:buClr>
              <a:buFont typeface="Arial" panose="020B0604020202020204" pitchFamily="34" charset="0"/>
              <a:buChar char="•"/>
              <a:defRPr sz="1600" b="0" i="0" kern="1200">
                <a:solidFill>
                  <a:schemeClr val="bg2"/>
                </a:solidFill>
                <a:latin typeface="Calibri"/>
                <a:ea typeface="+mn-ea"/>
                <a:cs typeface="Calibri"/>
              </a:defRPr>
            </a:lvl1pPr>
            <a:lvl2pPr marL="461963" indent="-231775" algn="l" defTabSz="457200" rtl="0" eaLnBrk="1" latinLnBrk="0" hangingPunct="1">
              <a:lnSpc>
                <a:spcPts val="1800"/>
              </a:lnSpc>
              <a:spcBef>
                <a:spcPts val="0"/>
              </a:spcBef>
              <a:spcAft>
                <a:spcPts val="600"/>
              </a:spcAft>
              <a:buClr>
                <a:schemeClr val="accent1"/>
              </a:buClr>
              <a:buFont typeface="Arial" panose="020B0604020202020204" pitchFamily="34" charset="0"/>
              <a:buChar char="•"/>
              <a:defRPr sz="1600" b="0" i="0" kern="1200">
                <a:solidFill>
                  <a:schemeClr val="bg2"/>
                </a:solidFill>
                <a:latin typeface="Calibri"/>
                <a:ea typeface="+mn-ea"/>
                <a:cs typeface="Calibri"/>
              </a:defRPr>
            </a:lvl2pPr>
            <a:lvl3pPr marL="681038" indent="-219075" algn="l" defTabSz="457200" rtl="0" eaLnBrk="1" latinLnBrk="0" hangingPunct="1">
              <a:lnSpc>
                <a:spcPts val="1800"/>
              </a:lnSpc>
              <a:spcBef>
                <a:spcPts val="0"/>
              </a:spcBef>
              <a:spcAft>
                <a:spcPts val="600"/>
              </a:spcAft>
              <a:buClr>
                <a:schemeClr val="accent1"/>
              </a:buClr>
              <a:buFont typeface="Arial" panose="020B0604020202020204" pitchFamily="34" charset="0"/>
              <a:buChar char="•"/>
              <a:defRPr sz="1600" b="0" i="0" kern="1200">
                <a:solidFill>
                  <a:schemeClr val="bg2"/>
                </a:solidFill>
                <a:latin typeface="Calibri"/>
                <a:ea typeface="+mn-ea"/>
                <a:cs typeface="Calibri"/>
              </a:defRPr>
            </a:lvl3pPr>
            <a:lvl4pPr marL="912813" indent="-231775" algn="l" defTabSz="457200" rtl="0" eaLnBrk="1" latinLnBrk="0" hangingPunct="1">
              <a:lnSpc>
                <a:spcPts val="1800"/>
              </a:lnSpc>
              <a:spcBef>
                <a:spcPts val="0"/>
              </a:spcBef>
              <a:spcAft>
                <a:spcPts val="600"/>
              </a:spcAft>
              <a:buClr>
                <a:schemeClr val="accent1"/>
              </a:buClr>
              <a:buFont typeface="Arial" panose="020B0604020202020204" pitchFamily="34" charset="0"/>
              <a:buChar char="•"/>
              <a:defRPr sz="1600" b="0" i="0" kern="1200">
                <a:solidFill>
                  <a:schemeClr val="bg2"/>
                </a:solidFill>
                <a:latin typeface="Calibri"/>
                <a:ea typeface="+mn-ea"/>
                <a:cs typeface="Calibri"/>
              </a:defRPr>
            </a:lvl4pPr>
            <a:lvl5pPr marL="1143000" indent="-230188" algn="l" defTabSz="457200" rtl="0" eaLnBrk="1" latinLnBrk="0" hangingPunct="1">
              <a:lnSpc>
                <a:spcPts val="1800"/>
              </a:lnSpc>
              <a:spcBef>
                <a:spcPts val="0"/>
              </a:spcBef>
              <a:spcAft>
                <a:spcPts val="600"/>
              </a:spcAft>
              <a:buClr>
                <a:schemeClr val="accent1"/>
              </a:buClr>
              <a:buFont typeface="Arial" panose="020B0604020202020204" pitchFamily="34" charset="0"/>
              <a:buChar char="•"/>
              <a:defRPr sz="1600" b="0" i="0" kern="1200">
                <a:solidFill>
                  <a:schemeClr val="bg2"/>
                </a:solidFill>
                <a:latin typeface="Calibri"/>
                <a:ea typeface="+mn-ea"/>
                <a:cs typeface="Calibri"/>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30188" lvl="1" indent="0">
              <a:lnSpc>
                <a:spcPct val="120000"/>
              </a:lnSpc>
              <a:spcAft>
                <a:spcPts val="0"/>
              </a:spcAft>
              <a:buFont typeface="Arial" panose="020B0604020202020204" pitchFamily="34" charset="0"/>
              <a:buNone/>
            </a:pPr>
            <a:endParaRPr lang="en-US" sz="100" dirty="0" smtClean="0"/>
          </a:p>
          <a:p>
            <a:pPr lvl="1">
              <a:lnSpc>
                <a:spcPct val="120000"/>
              </a:lnSpc>
              <a:spcAft>
                <a:spcPts val="0"/>
              </a:spcAft>
              <a:buClr>
                <a:srgbClr val="404040"/>
              </a:buClr>
            </a:pPr>
            <a:r>
              <a:rPr lang="en-US" dirty="0" smtClean="0"/>
              <a:t>Simulated rebalance of the major MSCI DMF Indexes using new GICS hierarchy exhibits </a:t>
            </a:r>
            <a:r>
              <a:rPr lang="en-US" u="sng" dirty="0" smtClean="0"/>
              <a:t>similar active factor exposures </a:t>
            </a:r>
            <a:r>
              <a:rPr lang="en-US" dirty="0" smtClean="0"/>
              <a:t>relative to the simulated rebalance under old GICS hierarchy at the November 2017 SAIR</a:t>
            </a:r>
          </a:p>
          <a:p>
            <a:pPr marL="230188" lvl="1" indent="0">
              <a:lnSpc>
                <a:spcPct val="120000"/>
              </a:lnSpc>
              <a:spcAft>
                <a:spcPts val="0"/>
              </a:spcAft>
              <a:buClr>
                <a:srgbClr val="404040"/>
              </a:buClr>
              <a:buFont typeface="Arial" panose="020B0604020202020204" pitchFamily="34" charset="0"/>
              <a:buNone/>
            </a:pPr>
            <a:endParaRPr lang="en-US" dirty="0" smtClean="0"/>
          </a:p>
        </p:txBody>
      </p:sp>
      <p:sp>
        <p:nvSpPr>
          <p:cNvPr id="5" name="Slide Number Placeholder 4"/>
          <p:cNvSpPr>
            <a:spLocks noGrp="1"/>
          </p:cNvSpPr>
          <p:nvPr>
            <p:ph type="sldNum" sz="quarter" idx="10"/>
          </p:nvPr>
        </p:nvSpPr>
        <p:spPr/>
        <p:txBody>
          <a:bodyPr/>
          <a:lstStyle/>
          <a:p>
            <a:fld id="{93AC2C76-E6AA-46CB-A2DE-F6E097F7C440}" type="slidenum">
              <a:rPr lang="en-GB" smtClean="0"/>
              <a:pPr/>
              <a:t>18</a:t>
            </a:fld>
            <a:endParaRPr lang="en-GB" dirty="0"/>
          </a:p>
        </p:txBody>
      </p:sp>
      <p:sp>
        <p:nvSpPr>
          <p:cNvPr id="7" name="TextBox 6"/>
          <p:cNvSpPr txBox="1"/>
          <p:nvPr/>
        </p:nvSpPr>
        <p:spPr>
          <a:xfrm>
            <a:off x="3785788" y="5641451"/>
            <a:ext cx="4055607" cy="215444"/>
          </a:xfrm>
          <a:prstGeom prst="rect">
            <a:avLst/>
          </a:prstGeom>
          <a:noFill/>
        </p:spPr>
        <p:txBody>
          <a:bodyPr wrap="square" rtlCol="0">
            <a:spAutoFit/>
          </a:bodyPr>
          <a:lstStyle/>
          <a:p>
            <a:r>
              <a:rPr lang="en-US" sz="800" dirty="0" smtClean="0">
                <a:solidFill>
                  <a:schemeClr val="bg2"/>
                </a:solidFill>
              </a:rPr>
              <a:t>For the purpose of analysis transition from GEM2 to GEMLT was done in June 2017 SAIR</a:t>
            </a:r>
          </a:p>
        </p:txBody>
      </p:sp>
    </p:spTree>
    <p:extLst>
      <p:ext uri="{BB962C8B-B14F-4D97-AF65-F5344CB8AC3E}">
        <p14:creationId xmlns:p14="http://schemas.microsoft.com/office/powerpoint/2010/main" val="23331700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9188" y="1046299"/>
            <a:ext cx="7992000" cy="2756957"/>
          </a:xfrm>
          <a:ln w="6350">
            <a:noFill/>
          </a:ln>
        </p:spPr>
        <p:txBody>
          <a:bodyPr>
            <a:normAutofit fontScale="92500" lnSpcReduction="20000"/>
          </a:bodyPr>
          <a:lstStyle/>
          <a:p>
            <a:pPr marL="285750" indent="-285750">
              <a:lnSpc>
                <a:spcPct val="120000"/>
              </a:lnSpc>
              <a:spcBef>
                <a:spcPts val="0"/>
              </a:spcBef>
              <a:spcAft>
                <a:spcPts val="0"/>
              </a:spcAft>
              <a:buClr>
                <a:srgbClr val="404040"/>
              </a:buClr>
            </a:pPr>
            <a:r>
              <a:rPr lang="en-US" dirty="0" smtClean="0"/>
              <a:t>Based on simulations using new GICS as of November 2017 SAIR, among all the MSCI Diversified Multiple Factor Indexes, only the </a:t>
            </a:r>
            <a:r>
              <a:rPr lang="en-US" u="sng" dirty="0" smtClean="0"/>
              <a:t>MSCI USA/Cons Disc DMF Index </a:t>
            </a:r>
            <a:r>
              <a:rPr lang="en-US" dirty="0" smtClean="0"/>
              <a:t>will need additional turnover relaxation</a:t>
            </a:r>
          </a:p>
          <a:p>
            <a:pPr marL="285750" indent="-285750">
              <a:lnSpc>
                <a:spcPct val="120000"/>
              </a:lnSpc>
              <a:spcBef>
                <a:spcPts val="0"/>
              </a:spcBef>
              <a:spcAft>
                <a:spcPts val="0"/>
              </a:spcAft>
              <a:buClr>
                <a:srgbClr val="404040"/>
              </a:buClr>
            </a:pPr>
            <a:endParaRPr lang="en-US" dirty="0" smtClean="0"/>
          </a:p>
          <a:p>
            <a:pPr marL="285750" indent="-285750">
              <a:lnSpc>
                <a:spcPct val="120000"/>
              </a:lnSpc>
              <a:spcBef>
                <a:spcPts val="0"/>
              </a:spcBef>
              <a:spcAft>
                <a:spcPts val="0"/>
              </a:spcAft>
              <a:buClr>
                <a:srgbClr val="404040"/>
              </a:buClr>
            </a:pPr>
            <a:r>
              <a:rPr lang="en-US" dirty="0" smtClean="0"/>
              <a:t>Additional turnover is required due to high turnover in parent index because:</a:t>
            </a:r>
          </a:p>
          <a:p>
            <a:pPr marL="736600" lvl="2" indent="-285750">
              <a:lnSpc>
                <a:spcPct val="120000"/>
              </a:lnSpc>
              <a:spcAft>
                <a:spcPts val="0"/>
              </a:spcAft>
              <a:buClr>
                <a:srgbClr val="404040"/>
              </a:buClr>
              <a:buSzPct val="70000"/>
              <a:buFont typeface="Wingdings" panose="05000000000000000000" pitchFamily="2" charset="2"/>
              <a:buChar char="§"/>
            </a:pPr>
            <a:r>
              <a:rPr lang="en-US" dirty="0" smtClean="0"/>
              <a:t>25 securities get deleted with a cumulative market cap weight of 26%</a:t>
            </a:r>
          </a:p>
          <a:p>
            <a:pPr marL="736600" lvl="2" indent="-285750">
              <a:lnSpc>
                <a:spcPct val="120000"/>
              </a:lnSpc>
              <a:spcAft>
                <a:spcPts val="0"/>
              </a:spcAft>
              <a:buClr>
                <a:srgbClr val="404040"/>
              </a:buClr>
              <a:buSzPct val="70000"/>
              <a:buFont typeface="Wingdings" panose="05000000000000000000" pitchFamily="2" charset="2"/>
              <a:buChar char="§"/>
            </a:pPr>
            <a:r>
              <a:rPr lang="en-US" dirty="0" smtClean="0"/>
              <a:t>2 securities get added with cumulative pro-forma market cap weight of 3%</a:t>
            </a:r>
          </a:p>
          <a:p>
            <a:pPr marL="736600" lvl="2" indent="-285750">
              <a:lnSpc>
                <a:spcPct val="120000"/>
              </a:lnSpc>
              <a:spcAft>
                <a:spcPts val="0"/>
              </a:spcAft>
              <a:buClr>
                <a:srgbClr val="404040"/>
              </a:buClr>
              <a:buFont typeface="Courier New" panose="02070309020205020404" pitchFamily="49" charset="0"/>
              <a:buChar char="o"/>
            </a:pPr>
            <a:endParaRPr lang="en-US" dirty="0" smtClean="0"/>
          </a:p>
          <a:p>
            <a:pPr marL="285750" indent="-285750">
              <a:lnSpc>
                <a:spcPct val="120000"/>
              </a:lnSpc>
              <a:spcBef>
                <a:spcPts val="0"/>
              </a:spcBef>
              <a:spcAft>
                <a:spcPts val="0"/>
              </a:spcAft>
              <a:buClr>
                <a:srgbClr val="404040"/>
              </a:buClr>
            </a:pPr>
            <a:r>
              <a:rPr lang="en-US" dirty="0" smtClean="0"/>
              <a:t>Under the new GICS structure, the MSCI USA /Consumer Discretionary Index becomes more concentrated and an additional turnover of </a:t>
            </a:r>
            <a:r>
              <a:rPr lang="en-US" b="1" dirty="0" smtClean="0"/>
              <a:t>5%</a:t>
            </a:r>
            <a:r>
              <a:rPr lang="en-US" dirty="0" smtClean="0"/>
              <a:t> is required to </a:t>
            </a:r>
            <a:r>
              <a:rPr lang="en-US" dirty="0"/>
              <a:t>maintain active stock constraints </a:t>
            </a:r>
            <a:r>
              <a:rPr lang="en-US" dirty="0" smtClean="0"/>
              <a:t>as well as to account for changes in the parent index</a:t>
            </a:r>
          </a:p>
          <a:p>
            <a:pPr marL="230188" lvl="1" indent="0">
              <a:lnSpc>
                <a:spcPct val="120000"/>
              </a:lnSpc>
              <a:spcAft>
                <a:spcPts val="0"/>
              </a:spcAft>
              <a:buNone/>
            </a:pPr>
            <a:endParaRPr lang="en-US" dirty="0"/>
          </a:p>
          <a:p>
            <a:pPr marL="230188" lvl="1" indent="0">
              <a:lnSpc>
                <a:spcPct val="120000"/>
              </a:lnSpc>
              <a:spcAft>
                <a:spcPts val="0"/>
              </a:spcAft>
              <a:buNone/>
            </a:pPr>
            <a:endParaRPr lang="en-US" dirty="0"/>
          </a:p>
          <a:p>
            <a:pPr lvl="1">
              <a:lnSpc>
                <a:spcPct val="120000"/>
              </a:lnSpc>
              <a:spcAft>
                <a:spcPts val="0"/>
              </a:spcAft>
            </a:pPr>
            <a:endParaRPr lang="en-US" dirty="0" smtClean="0"/>
          </a:p>
          <a:p>
            <a:pPr marL="230188" lvl="1" indent="0">
              <a:lnSpc>
                <a:spcPct val="120000"/>
              </a:lnSpc>
              <a:spcAft>
                <a:spcPts val="0"/>
              </a:spcAft>
              <a:buNone/>
            </a:pPr>
            <a:endParaRPr lang="en-US" dirty="0"/>
          </a:p>
          <a:p>
            <a:pPr marL="230188" lvl="1" indent="0">
              <a:lnSpc>
                <a:spcPct val="120000"/>
              </a:lnSpc>
              <a:spcAft>
                <a:spcPts val="0"/>
              </a:spcAft>
              <a:buNone/>
            </a:pPr>
            <a:endParaRPr lang="en-US" dirty="0" smtClean="0"/>
          </a:p>
        </p:txBody>
      </p:sp>
      <p:sp>
        <p:nvSpPr>
          <p:cNvPr id="2" name="Title 1"/>
          <p:cNvSpPr>
            <a:spLocks noGrp="1"/>
          </p:cNvSpPr>
          <p:nvPr>
            <p:ph type="title"/>
          </p:nvPr>
        </p:nvSpPr>
        <p:spPr/>
        <p:txBody>
          <a:bodyPr>
            <a:normAutofit fontScale="90000"/>
          </a:bodyPr>
          <a:lstStyle/>
          <a:p>
            <a:r>
              <a:rPr lang="en-US" dirty="0"/>
              <a:t>Estimated impact - MSCI Diversified </a:t>
            </a:r>
            <a:r>
              <a:rPr lang="en-US" dirty="0" smtClean="0"/>
              <a:t>Multiple Factor Indexes (2/2)</a:t>
            </a:r>
            <a:endParaRPr lang="en-US" dirty="0"/>
          </a:p>
        </p:txBody>
      </p:sp>
      <p:sp>
        <p:nvSpPr>
          <p:cNvPr id="10" name="TextBox 9"/>
          <p:cNvSpPr txBox="1"/>
          <p:nvPr/>
        </p:nvSpPr>
        <p:spPr>
          <a:xfrm>
            <a:off x="5073482" y="3917076"/>
            <a:ext cx="1683145" cy="215444"/>
          </a:xfrm>
          <a:prstGeom prst="rect">
            <a:avLst/>
          </a:prstGeom>
          <a:noFill/>
        </p:spPr>
        <p:txBody>
          <a:bodyPr wrap="square" rtlCol="0">
            <a:spAutoFit/>
          </a:bodyPr>
          <a:lstStyle/>
          <a:p>
            <a:r>
              <a:rPr lang="en-US" sz="800" dirty="0" smtClean="0">
                <a:solidFill>
                  <a:schemeClr val="bg2"/>
                </a:solidFill>
              </a:rPr>
              <a:t>Simulations as of Dec 01, 2017</a:t>
            </a:r>
          </a:p>
        </p:txBody>
      </p:sp>
      <p:graphicFrame>
        <p:nvGraphicFramePr>
          <p:cNvPr id="11" name="Table 10"/>
          <p:cNvGraphicFramePr>
            <a:graphicFrameLocks noGrp="1"/>
          </p:cNvGraphicFramePr>
          <p:nvPr>
            <p:extLst/>
          </p:nvPr>
        </p:nvGraphicFramePr>
        <p:xfrm>
          <a:off x="2188003" y="4112073"/>
          <a:ext cx="4390823" cy="1923467"/>
        </p:xfrm>
        <a:graphic>
          <a:graphicData uri="http://schemas.openxmlformats.org/drawingml/2006/table">
            <a:tbl>
              <a:tblPr/>
              <a:tblGrid>
                <a:gridCol w="2108267"/>
                <a:gridCol w="1359496"/>
                <a:gridCol w="923060"/>
              </a:tblGrid>
              <a:tr h="320577">
                <a:tc>
                  <a:txBody>
                    <a:bodyPr/>
                    <a:lstStyle/>
                    <a:p>
                      <a:pPr algn="l" fontAlgn="ctr"/>
                      <a:r>
                        <a:rPr lang="en-US" sz="900" b="1" i="0" u="none" strike="noStrike" dirty="0" smtClean="0">
                          <a:solidFill>
                            <a:srgbClr val="44546A"/>
                          </a:solidFill>
                          <a:effectLst/>
                          <a:latin typeface="Calibri" panose="020F0502020204030204" pitchFamily="34" charset="0"/>
                        </a:rPr>
                        <a:t>Security Name</a:t>
                      </a:r>
                      <a:endParaRPr lang="en-US" sz="900" b="1" i="0" u="none" strike="noStrike" dirty="0">
                        <a:solidFill>
                          <a:srgbClr val="44546A"/>
                        </a:solidFill>
                        <a:effectLst/>
                        <a:latin typeface="Calibri" panose="020F0502020204030204" pitchFamily="34" charset="0"/>
                      </a:endParaRPr>
                    </a:p>
                  </a:txBody>
                  <a:tcPr marL="0" marR="0" marT="0" marB="0" anchor="ctr">
                    <a:lnL>
                      <a:noFill/>
                    </a:lnL>
                    <a:lnR w="12700" cap="flat" cmpd="sng" algn="ctr">
                      <a:solidFill>
                        <a:schemeClr val="accent2"/>
                      </a:solidFill>
                      <a:prstDash val="sysDash"/>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fontAlgn="ctr"/>
                      <a:r>
                        <a:rPr lang="en-US" sz="900" b="1" i="0" u="none" strike="noStrike" dirty="0" smtClean="0">
                          <a:solidFill>
                            <a:srgbClr val="44546A"/>
                          </a:solidFill>
                          <a:effectLst/>
                          <a:latin typeface="Calibri" panose="020F0502020204030204" pitchFamily="34" charset="0"/>
                        </a:rPr>
                        <a:t>Weight under Old GICS Structure</a:t>
                      </a:r>
                      <a:endParaRPr lang="en-US" sz="900" b="1" i="0" u="none" strike="noStrike" dirty="0">
                        <a:solidFill>
                          <a:srgbClr val="44546A"/>
                        </a:solidFill>
                        <a:effectLst/>
                        <a:latin typeface="Calibri" panose="020F0502020204030204" pitchFamily="34" charset="0"/>
                      </a:endParaRPr>
                    </a:p>
                  </a:txBody>
                  <a:tcPr marL="0" marR="0" marT="0" marB="0" anchor="ctr">
                    <a:lnL w="12700" cap="flat" cmpd="sng" algn="ctr">
                      <a:solidFill>
                        <a:schemeClr val="accent2"/>
                      </a:solidFill>
                      <a:prstDash val="sysDash"/>
                      <a:round/>
                      <a:headEnd type="none" w="med" len="med"/>
                      <a:tailEnd type="none" w="med" len="med"/>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rtl="0" fontAlgn="ctr"/>
                      <a:r>
                        <a:rPr lang="en-US" sz="900" b="1" i="0" u="none" strike="noStrike" dirty="0" smtClean="0">
                          <a:solidFill>
                            <a:srgbClr val="44546A"/>
                          </a:solidFill>
                          <a:effectLst/>
                          <a:latin typeface="Calibri" panose="020F0502020204030204" pitchFamily="34" charset="0"/>
                        </a:rPr>
                        <a:t>Weight </a:t>
                      </a:r>
                      <a:r>
                        <a:rPr lang="en-US" sz="900" b="1" i="0" u="none" strike="noStrike" dirty="0">
                          <a:solidFill>
                            <a:srgbClr val="44546A"/>
                          </a:solidFill>
                          <a:effectLst/>
                          <a:latin typeface="Calibri" panose="020F0502020204030204" pitchFamily="34" charset="0"/>
                        </a:rPr>
                        <a:t>under New GICS Structure</a:t>
                      </a:r>
                    </a:p>
                  </a:txBody>
                  <a:tcPr marL="9525" marR="9525" marT="9525" marB="0" anchor="ctr">
                    <a:lnL>
                      <a:noFill/>
                    </a:lnL>
                    <a:lnR>
                      <a:noFill/>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r>
              <a:tr h="160289">
                <a:tc>
                  <a:txBody>
                    <a:bodyPr/>
                    <a:lstStyle/>
                    <a:p>
                      <a:pPr algn="l" fontAlgn="b"/>
                      <a:r>
                        <a:rPr lang="en-US" sz="900" b="0" i="0" u="none" strike="noStrike" dirty="0">
                          <a:solidFill>
                            <a:schemeClr val="bg2"/>
                          </a:solidFill>
                          <a:effectLst/>
                          <a:latin typeface="Calibri" panose="020F0502020204030204" pitchFamily="34" charset="0"/>
                        </a:rPr>
                        <a:t>AMAZON.COM</a:t>
                      </a:r>
                    </a:p>
                  </a:txBody>
                  <a:tcPr marL="9525" marR="9525" marT="9525" marB="0" anchor="b">
                    <a:lnL>
                      <a:noFill/>
                    </a:lnL>
                    <a:lnR w="12700" cap="flat" cmpd="sng" algn="ctr">
                      <a:solidFill>
                        <a:schemeClr val="accent2"/>
                      </a:solidFill>
                      <a:prstDash val="sysDash"/>
                      <a:round/>
                      <a:headEnd type="none" w="med" len="med"/>
                      <a:tailEnd type="none" w="med" len="med"/>
                    </a:lnR>
                    <a:lnT w="12700" cap="flat" cmpd="sng" algn="ctr">
                      <a:solidFill>
                        <a:srgbClr val="FFC000"/>
                      </a:solidFill>
                      <a:prstDash val="solid"/>
                      <a:round/>
                      <a:headEnd type="none" w="med" len="med"/>
                      <a:tailEnd type="none" w="med" len="med"/>
                    </a:lnT>
                    <a:lnB>
                      <a:noFill/>
                    </a:lnB>
                    <a:solidFill>
                      <a:srgbClr val="FFF2CC"/>
                    </a:solidFill>
                  </a:tcPr>
                </a:tc>
                <a:tc>
                  <a:txBody>
                    <a:bodyPr/>
                    <a:lstStyle/>
                    <a:p>
                      <a:pPr marL="0" algn="ctr" defTabSz="457200" rtl="0" eaLnBrk="1" fontAlgn="b" latinLnBrk="0" hangingPunct="1"/>
                      <a:r>
                        <a:rPr lang="en-US" sz="900" b="0" i="0" u="none" strike="noStrike" kern="1200" dirty="0">
                          <a:solidFill>
                            <a:srgbClr val="465058"/>
                          </a:solidFill>
                          <a:effectLst/>
                          <a:latin typeface="Calibri" panose="020F0502020204030204" pitchFamily="34" charset="0"/>
                          <a:ea typeface="+mn-ea"/>
                          <a:cs typeface="+mn-cs"/>
                        </a:rPr>
                        <a:t>15.91%</a:t>
                      </a:r>
                    </a:p>
                  </a:txBody>
                  <a:tcPr marL="9525" marR="9525" marT="9525" marB="0" anchor="b">
                    <a:lnL w="12700" cap="flat" cmpd="sng" algn="ctr">
                      <a:solidFill>
                        <a:schemeClr val="accent2"/>
                      </a:solidFill>
                      <a:prstDash val="sysDash"/>
                      <a:round/>
                      <a:headEnd type="none" w="med" len="med"/>
                      <a:tailEnd type="none" w="med" len="med"/>
                    </a:lnL>
                    <a:lnR>
                      <a:noFill/>
                    </a:lnR>
                    <a:lnT w="12700" cap="flat" cmpd="sng" algn="ctr">
                      <a:solidFill>
                        <a:srgbClr val="FFC000"/>
                      </a:solidFill>
                      <a:prstDash val="solid"/>
                      <a:round/>
                      <a:headEnd type="none" w="med" len="med"/>
                      <a:tailEnd type="none" w="med" len="med"/>
                    </a:lnT>
                    <a:lnB>
                      <a:noFill/>
                    </a:lnB>
                    <a:solidFill>
                      <a:srgbClr val="FFF2CC"/>
                    </a:solidFill>
                  </a:tcPr>
                </a:tc>
                <a:tc>
                  <a:txBody>
                    <a:bodyPr/>
                    <a:lstStyle/>
                    <a:p>
                      <a:pPr marL="0" algn="ctr" defTabSz="457200" rtl="0" eaLnBrk="1" fontAlgn="b" latinLnBrk="0" hangingPunct="1"/>
                      <a:r>
                        <a:rPr lang="en-US" sz="900" b="0" i="0" u="none" strike="noStrike" kern="1200" dirty="0">
                          <a:solidFill>
                            <a:srgbClr val="465058"/>
                          </a:solidFill>
                          <a:effectLst/>
                          <a:latin typeface="Calibri" panose="020F0502020204030204" pitchFamily="34" charset="0"/>
                          <a:ea typeface="+mn-ea"/>
                          <a:cs typeface="+mn-cs"/>
                        </a:rPr>
                        <a:t>20.95%</a:t>
                      </a:r>
                    </a:p>
                  </a:txBody>
                  <a:tcPr marL="9525" marR="9525" marT="9525" marB="0" anchor="b">
                    <a:lnL>
                      <a:noFill/>
                    </a:lnL>
                    <a:lnR>
                      <a:noFill/>
                    </a:lnR>
                    <a:lnT w="12700" cap="flat" cmpd="sng" algn="ctr">
                      <a:solidFill>
                        <a:srgbClr val="FFC000"/>
                      </a:solidFill>
                      <a:prstDash val="solid"/>
                      <a:round/>
                      <a:headEnd type="none" w="med" len="med"/>
                      <a:tailEnd type="none" w="med" len="med"/>
                    </a:lnT>
                    <a:lnB>
                      <a:noFill/>
                    </a:lnB>
                    <a:solidFill>
                      <a:srgbClr val="FFF2CC"/>
                    </a:solidFill>
                  </a:tcPr>
                </a:tc>
              </a:tr>
              <a:tr h="160289">
                <a:tc>
                  <a:txBody>
                    <a:bodyPr/>
                    <a:lstStyle/>
                    <a:p>
                      <a:pPr algn="l" fontAlgn="b"/>
                      <a:r>
                        <a:rPr lang="en-US" sz="900" b="0" i="0" u="none" strike="noStrike" dirty="0">
                          <a:solidFill>
                            <a:schemeClr val="bg2"/>
                          </a:solidFill>
                          <a:effectLst/>
                          <a:latin typeface="Calibri" panose="020F0502020204030204" pitchFamily="34" charset="0"/>
                        </a:rPr>
                        <a:t>HOME DEPOT</a:t>
                      </a:r>
                    </a:p>
                  </a:txBody>
                  <a:tcPr marL="9525" marR="9525" marT="9525" marB="0" anchor="b">
                    <a:lnL>
                      <a:noFill/>
                    </a:lnL>
                    <a:lnR w="12700" cap="flat" cmpd="sng" algn="ctr">
                      <a:solidFill>
                        <a:schemeClr val="accent2"/>
                      </a:solidFill>
                      <a:prstDash val="sysDash"/>
                      <a:round/>
                      <a:headEnd type="none" w="med" len="med"/>
                      <a:tailEnd type="none" w="med" len="med"/>
                    </a:lnR>
                    <a:lnT>
                      <a:noFill/>
                    </a:lnT>
                    <a:lnB>
                      <a:noFill/>
                    </a:lnB>
                  </a:tcPr>
                </a:tc>
                <a:tc>
                  <a:txBody>
                    <a:bodyPr/>
                    <a:lstStyle/>
                    <a:p>
                      <a:pPr marL="0" algn="ctr" defTabSz="457200" rtl="0" eaLnBrk="1" fontAlgn="b" latinLnBrk="0" hangingPunct="1"/>
                      <a:r>
                        <a:rPr lang="en-US" sz="900" b="0" i="0" u="none" strike="noStrike" kern="1200" dirty="0">
                          <a:solidFill>
                            <a:srgbClr val="465058"/>
                          </a:solidFill>
                          <a:effectLst/>
                          <a:latin typeface="Calibri" panose="020F0502020204030204" pitchFamily="34" charset="0"/>
                          <a:ea typeface="+mn-ea"/>
                          <a:cs typeface="+mn-cs"/>
                        </a:rPr>
                        <a:t>6.95%</a:t>
                      </a:r>
                    </a:p>
                  </a:txBody>
                  <a:tcPr marL="9525" marR="9525" marT="9525" marB="0" anchor="b">
                    <a:lnL w="12700" cap="flat" cmpd="sng" algn="ctr">
                      <a:solidFill>
                        <a:schemeClr val="accent2"/>
                      </a:solidFill>
                      <a:prstDash val="sysDash"/>
                      <a:round/>
                      <a:headEnd type="none" w="med" len="med"/>
                      <a:tailEnd type="none" w="med" len="med"/>
                    </a:lnL>
                    <a:lnR>
                      <a:noFill/>
                    </a:lnR>
                    <a:lnT>
                      <a:noFill/>
                    </a:lnT>
                    <a:lnB>
                      <a:noFill/>
                    </a:lnB>
                  </a:tcPr>
                </a:tc>
                <a:tc>
                  <a:txBody>
                    <a:bodyPr/>
                    <a:lstStyle/>
                    <a:p>
                      <a:pPr marL="0" algn="ctr" defTabSz="457200" rtl="0" eaLnBrk="1" fontAlgn="b" latinLnBrk="0" hangingPunct="1"/>
                      <a:r>
                        <a:rPr lang="en-US" sz="900" b="0" i="0" u="none" strike="noStrike" kern="1200" dirty="0">
                          <a:solidFill>
                            <a:srgbClr val="465058"/>
                          </a:solidFill>
                          <a:effectLst/>
                          <a:latin typeface="Calibri" panose="020F0502020204030204" pitchFamily="34" charset="0"/>
                          <a:ea typeface="+mn-ea"/>
                          <a:cs typeface="+mn-cs"/>
                        </a:rPr>
                        <a:t>9.15%</a:t>
                      </a:r>
                    </a:p>
                  </a:txBody>
                  <a:tcPr marL="9525" marR="9525" marT="9525" marB="0" anchor="b">
                    <a:lnL>
                      <a:noFill/>
                    </a:lnL>
                    <a:lnR>
                      <a:noFill/>
                    </a:lnR>
                    <a:lnT>
                      <a:noFill/>
                    </a:lnT>
                    <a:lnB>
                      <a:noFill/>
                    </a:lnB>
                  </a:tcPr>
                </a:tc>
              </a:tr>
              <a:tr h="160289">
                <a:tc>
                  <a:txBody>
                    <a:bodyPr/>
                    <a:lstStyle/>
                    <a:p>
                      <a:pPr algn="l" fontAlgn="b"/>
                      <a:r>
                        <a:rPr lang="en-US" sz="900" b="0" i="0" u="none" strike="noStrike" dirty="0">
                          <a:solidFill>
                            <a:schemeClr val="bg2"/>
                          </a:solidFill>
                          <a:effectLst/>
                          <a:latin typeface="Calibri" panose="020F0502020204030204" pitchFamily="34" charset="0"/>
                        </a:rPr>
                        <a:t>MCDONALD'S CORP</a:t>
                      </a:r>
                    </a:p>
                  </a:txBody>
                  <a:tcPr marL="9525" marR="9525" marT="9525" marB="0" anchor="b">
                    <a:lnL>
                      <a:noFill/>
                    </a:lnL>
                    <a:lnR w="12700" cap="flat" cmpd="sng" algn="ctr">
                      <a:solidFill>
                        <a:schemeClr val="accent2"/>
                      </a:solidFill>
                      <a:prstDash val="sysDash"/>
                      <a:round/>
                      <a:headEnd type="none" w="med" len="med"/>
                      <a:tailEnd type="none" w="med" len="med"/>
                    </a:lnR>
                    <a:lnT>
                      <a:noFill/>
                    </a:lnT>
                    <a:lnB>
                      <a:noFill/>
                    </a:lnB>
                    <a:solidFill>
                      <a:srgbClr val="FFF2CC"/>
                    </a:solidFill>
                  </a:tcPr>
                </a:tc>
                <a:tc>
                  <a:txBody>
                    <a:bodyPr/>
                    <a:lstStyle/>
                    <a:p>
                      <a:pPr marL="0" algn="ctr" defTabSz="457200" rtl="0" eaLnBrk="1" fontAlgn="b" latinLnBrk="0" hangingPunct="1"/>
                      <a:r>
                        <a:rPr lang="en-US" sz="900" b="0" i="0" u="none" strike="noStrike" kern="1200" dirty="0">
                          <a:solidFill>
                            <a:srgbClr val="465058"/>
                          </a:solidFill>
                          <a:effectLst/>
                          <a:latin typeface="Calibri" panose="020F0502020204030204" pitchFamily="34" charset="0"/>
                          <a:ea typeface="+mn-ea"/>
                          <a:cs typeface="+mn-cs"/>
                        </a:rPr>
                        <a:t>4.68%</a:t>
                      </a:r>
                    </a:p>
                  </a:txBody>
                  <a:tcPr marL="9525" marR="9525" marT="9525" marB="0" anchor="b">
                    <a:lnL w="12700" cap="flat" cmpd="sng" algn="ctr">
                      <a:solidFill>
                        <a:schemeClr val="accent2"/>
                      </a:solidFill>
                      <a:prstDash val="sysDash"/>
                      <a:round/>
                      <a:headEnd type="none" w="med" len="med"/>
                      <a:tailEnd type="none" w="med" len="med"/>
                    </a:lnL>
                    <a:lnR>
                      <a:noFill/>
                    </a:lnR>
                    <a:lnT>
                      <a:noFill/>
                    </a:lnT>
                    <a:lnB>
                      <a:noFill/>
                    </a:lnB>
                    <a:solidFill>
                      <a:srgbClr val="FFF2CC"/>
                    </a:solidFill>
                  </a:tcPr>
                </a:tc>
                <a:tc>
                  <a:txBody>
                    <a:bodyPr/>
                    <a:lstStyle/>
                    <a:p>
                      <a:pPr marL="0" algn="ctr" defTabSz="457200" rtl="0" eaLnBrk="1" fontAlgn="b" latinLnBrk="0" hangingPunct="1"/>
                      <a:r>
                        <a:rPr lang="en-US" sz="900" b="0" i="0" u="none" strike="noStrike" kern="1200" dirty="0">
                          <a:solidFill>
                            <a:srgbClr val="465058"/>
                          </a:solidFill>
                          <a:effectLst/>
                          <a:latin typeface="Calibri" panose="020F0502020204030204" pitchFamily="34" charset="0"/>
                          <a:ea typeface="+mn-ea"/>
                          <a:cs typeface="+mn-cs"/>
                        </a:rPr>
                        <a:t>6.16%</a:t>
                      </a:r>
                    </a:p>
                  </a:txBody>
                  <a:tcPr marL="9525" marR="9525" marT="9525" marB="0" anchor="b">
                    <a:lnL>
                      <a:noFill/>
                    </a:lnL>
                    <a:lnR>
                      <a:noFill/>
                    </a:lnR>
                    <a:lnT>
                      <a:noFill/>
                    </a:lnT>
                    <a:lnB>
                      <a:noFill/>
                    </a:lnB>
                    <a:solidFill>
                      <a:srgbClr val="FFF2CC"/>
                    </a:solidFill>
                  </a:tcPr>
                </a:tc>
              </a:tr>
              <a:tr h="160289">
                <a:tc>
                  <a:txBody>
                    <a:bodyPr/>
                    <a:lstStyle/>
                    <a:p>
                      <a:pPr algn="l" fontAlgn="b"/>
                      <a:r>
                        <a:rPr lang="en-US" sz="900" b="0" i="0" u="none" strike="noStrike" dirty="0">
                          <a:solidFill>
                            <a:schemeClr val="bg2"/>
                          </a:solidFill>
                          <a:effectLst/>
                          <a:latin typeface="Calibri" panose="020F0502020204030204" pitchFamily="34" charset="0"/>
                        </a:rPr>
                        <a:t>PRICELINE GROUP (THE)</a:t>
                      </a:r>
                    </a:p>
                  </a:txBody>
                  <a:tcPr marL="9525" marR="9525" marT="9525" marB="0" anchor="b">
                    <a:lnL>
                      <a:noFill/>
                    </a:lnL>
                    <a:lnR w="12700" cap="flat" cmpd="sng" algn="ctr">
                      <a:solidFill>
                        <a:schemeClr val="accent2"/>
                      </a:solidFill>
                      <a:prstDash val="sysDash"/>
                      <a:round/>
                      <a:headEnd type="none" w="med" len="med"/>
                      <a:tailEnd type="none" w="med" len="med"/>
                    </a:lnR>
                    <a:lnT>
                      <a:noFill/>
                    </a:lnT>
                    <a:lnB>
                      <a:noFill/>
                    </a:lnB>
                  </a:tcPr>
                </a:tc>
                <a:tc>
                  <a:txBody>
                    <a:bodyPr/>
                    <a:lstStyle/>
                    <a:p>
                      <a:pPr marL="0" algn="ctr" defTabSz="457200" rtl="0" eaLnBrk="1" fontAlgn="b" latinLnBrk="0" hangingPunct="1"/>
                      <a:r>
                        <a:rPr lang="en-US" sz="900" b="0" i="0" u="none" strike="noStrike" kern="1200" dirty="0">
                          <a:solidFill>
                            <a:srgbClr val="465058"/>
                          </a:solidFill>
                          <a:effectLst/>
                          <a:latin typeface="Calibri" panose="020F0502020204030204" pitchFamily="34" charset="0"/>
                          <a:ea typeface="+mn-ea"/>
                          <a:cs typeface="+mn-cs"/>
                        </a:rPr>
                        <a:t>2.98%</a:t>
                      </a:r>
                    </a:p>
                  </a:txBody>
                  <a:tcPr marL="9525" marR="9525" marT="9525" marB="0" anchor="b">
                    <a:lnL w="12700" cap="flat" cmpd="sng" algn="ctr">
                      <a:solidFill>
                        <a:schemeClr val="accent2"/>
                      </a:solidFill>
                      <a:prstDash val="sysDash"/>
                      <a:round/>
                      <a:headEnd type="none" w="med" len="med"/>
                      <a:tailEnd type="none" w="med" len="med"/>
                    </a:lnL>
                    <a:lnR>
                      <a:noFill/>
                    </a:lnR>
                    <a:lnT>
                      <a:noFill/>
                    </a:lnT>
                    <a:lnB>
                      <a:noFill/>
                    </a:lnB>
                  </a:tcPr>
                </a:tc>
                <a:tc>
                  <a:txBody>
                    <a:bodyPr/>
                    <a:lstStyle/>
                    <a:p>
                      <a:pPr marL="0" algn="ctr" defTabSz="457200" rtl="0" eaLnBrk="1" fontAlgn="b" latinLnBrk="0" hangingPunct="1"/>
                      <a:r>
                        <a:rPr lang="en-US" sz="900" b="0" i="0" u="none" strike="noStrike" kern="1200" dirty="0">
                          <a:solidFill>
                            <a:srgbClr val="465058"/>
                          </a:solidFill>
                          <a:effectLst/>
                          <a:latin typeface="Calibri" panose="020F0502020204030204" pitchFamily="34" charset="0"/>
                          <a:ea typeface="+mn-ea"/>
                          <a:cs typeface="+mn-cs"/>
                        </a:rPr>
                        <a:t>3.92%</a:t>
                      </a:r>
                    </a:p>
                  </a:txBody>
                  <a:tcPr marL="9525" marR="9525" marT="9525" marB="0" anchor="b">
                    <a:lnL>
                      <a:noFill/>
                    </a:lnL>
                    <a:lnR>
                      <a:noFill/>
                    </a:lnR>
                    <a:lnT>
                      <a:noFill/>
                    </a:lnT>
                    <a:lnB>
                      <a:noFill/>
                    </a:lnB>
                  </a:tcPr>
                </a:tc>
              </a:tr>
              <a:tr h="160289">
                <a:tc>
                  <a:txBody>
                    <a:bodyPr/>
                    <a:lstStyle/>
                    <a:p>
                      <a:pPr algn="l" fontAlgn="b"/>
                      <a:r>
                        <a:rPr lang="en-US" sz="900" b="0" i="0" u="none" strike="noStrike" dirty="0">
                          <a:solidFill>
                            <a:schemeClr val="bg2"/>
                          </a:solidFill>
                          <a:effectLst/>
                          <a:latin typeface="Calibri" panose="020F0502020204030204" pitchFamily="34" charset="0"/>
                        </a:rPr>
                        <a:t>STARBUCKS CORP</a:t>
                      </a:r>
                    </a:p>
                  </a:txBody>
                  <a:tcPr marL="9525" marR="9525" marT="9525" marB="0" anchor="b">
                    <a:lnL>
                      <a:noFill/>
                    </a:lnL>
                    <a:lnR w="12700" cap="flat" cmpd="sng" algn="ctr">
                      <a:solidFill>
                        <a:schemeClr val="accent2"/>
                      </a:solidFill>
                      <a:prstDash val="sysDash"/>
                      <a:round/>
                      <a:headEnd type="none" w="med" len="med"/>
                      <a:tailEnd type="none" w="med" len="med"/>
                    </a:lnR>
                    <a:lnT>
                      <a:noFill/>
                    </a:lnT>
                    <a:lnB>
                      <a:noFill/>
                    </a:lnB>
                    <a:solidFill>
                      <a:srgbClr val="FFF2CC"/>
                    </a:solidFill>
                  </a:tcPr>
                </a:tc>
                <a:tc>
                  <a:txBody>
                    <a:bodyPr/>
                    <a:lstStyle/>
                    <a:p>
                      <a:pPr marL="0" algn="ctr" defTabSz="457200" rtl="0" eaLnBrk="1" fontAlgn="b" latinLnBrk="0" hangingPunct="1"/>
                      <a:r>
                        <a:rPr lang="en-US" sz="900" b="0" i="0" u="none" strike="noStrike" kern="1200" dirty="0">
                          <a:solidFill>
                            <a:srgbClr val="465058"/>
                          </a:solidFill>
                          <a:effectLst/>
                          <a:latin typeface="Calibri" panose="020F0502020204030204" pitchFamily="34" charset="0"/>
                          <a:ea typeface="+mn-ea"/>
                          <a:cs typeface="+mn-cs"/>
                        </a:rPr>
                        <a:t>2.84%</a:t>
                      </a:r>
                    </a:p>
                  </a:txBody>
                  <a:tcPr marL="9525" marR="9525" marT="9525" marB="0" anchor="b">
                    <a:lnL w="12700" cap="flat" cmpd="sng" algn="ctr">
                      <a:solidFill>
                        <a:schemeClr val="accent2"/>
                      </a:solidFill>
                      <a:prstDash val="sysDash"/>
                      <a:round/>
                      <a:headEnd type="none" w="med" len="med"/>
                      <a:tailEnd type="none" w="med" len="med"/>
                    </a:lnL>
                    <a:lnR>
                      <a:noFill/>
                    </a:lnR>
                    <a:lnT>
                      <a:noFill/>
                    </a:lnT>
                    <a:lnB>
                      <a:noFill/>
                    </a:lnB>
                    <a:solidFill>
                      <a:srgbClr val="FFF2CC"/>
                    </a:solidFill>
                  </a:tcPr>
                </a:tc>
                <a:tc>
                  <a:txBody>
                    <a:bodyPr/>
                    <a:lstStyle/>
                    <a:p>
                      <a:pPr marL="0" algn="ctr" defTabSz="457200" rtl="0" eaLnBrk="1" fontAlgn="b" latinLnBrk="0" hangingPunct="1"/>
                      <a:r>
                        <a:rPr lang="en-US" sz="900" b="0" i="0" u="none" strike="noStrike" kern="1200" dirty="0">
                          <a:solidFill>
                            <a:srgbClr val="465058"/>
                          </a:solidFill>
                          <a:effectLst/>
                          <a:latin typeface="Calibri" panose="020F0502020204030204" pitchFamily="34" charset="0"/>
                          <a:ea typeface="+mn-ea"/>
                          <a:cs typeface="+mn-cs"/>
                        </a:rPr>
                        <a:t>3.74%</a:t>
                      </a:r>
                    </a:p>
                  </a:txBody>
                  <a:tcPr marL="9525" marR="9525" marT="9525" marB="0" anchor="b">
                    <a:lnL>
                      <a:noFill/>
                    </a:lnL>
                    <a:lnR>
                      <a:noFill/>
                    </a:lnR>
                    <a:lnT>
                      <a:noFill/>
                    </a:lnT>
                    <a:lnB>
                      <a:noFill/>
                    </a:lnB>
                    <a:solidFill>
                      <a:srgbClr val="FFF2CC"/>
                    </a:solidFill>
                  </a:tcPr>
                </a:tc>
              </a:tr>
              <a:tr h="160289">
                <a:tc>
                  <a:txBody>
                    <a:bodyPr/>
                    <a:lstStyle/>
                    <a:p>
                      <a:pPr algn="l" fontAlgn="b"/>
                      <a:r>
                        <a:rPr lang="en-US" sz="900" b="0" i="0" u="none" strike="noStrike" dirty="0">
                          <a:solidFill>
                            <a:schemeClr val="bg2"/>
                          </a:solidFill>
                          <a:effectLst/>
                          <a:latin typeface="Calibri" panose="020F0502020204030204" pitchFamily="34" charset="0"/>
                        </a:rPr>
                        <a:t>NIKE B</a:t>
                      </a:r>
                    </a:p>
                  </a:txBody>
                  <a:tcPr marL="9525" marR="9525" marT="9525" marB="0" anchor="b">
                    <a:lnL>
                      <a:noFill/>
                    </a:lnL>
                    <a:lnR w="12700" cap="flat" cmpd="sng" algn="ctr">
                      <a:solidFill>
                        <a:schemeClr val="accent2"/>
                      </a:solidFill>
                      <a:prstDash val="sysDash"/>
                      <a:round/>
                      <a:headEnd type="none" w="med" len="med"/>
                      <a:tailEnd type="none" w="med" len="med"/>
                    </a:lnR>
                    <a:lnT>
                      <a:noFill/>
                    </a:lnT>
                    <a:lnB>
                      <a:noFill/>
                    </a:lnB>
                  </a:tcPr>
                </a:tc>
                <a:tc>
                  <a:txBody>
                    <a:bodyPr/>
                    <a:lstStyle/>
                    <a:p>
                      <a:pPr marL="0" algn="ctr" defTabSz="457200" rtl="0" eaLnBrk="1" fontAlgn="b" latinLnBrk="0" hangingPunct="1"/>
                      <a:r>
                        <a:rPr lang="en-US" sz="900" b="0" i="0" u="none" strike="noStrike" kern="1200" dirty="0">
                          <a:solidFill>
                            <a:srgbClr val="465058"/>
                          </a:solidFill>
                          <a:effectLst/>
                          <a:latin typeface="Calibri" panose="020F0502020204030204" pitchFamily="34" charset="0"/>
                          <a:ea typeface="+mn-ea"/>
                          <a:cs typeface="+mn-cs"/>
                        </a:rPr>
                        <a:t>2.69%</a:t>
                      </a:r>
                    </a:p>
                  </a:txBody>
                  <a:tcPr marL="9525" marR="9525" marT="9525" marB="0" anchor="b">
                    <a:lnL w="12700" cap="flat" cmpd="sng" algn="ctr">
                      <a:solidFill>
                        <a:schemeClr val="accent2"/>
                      </a:solidFill>
                      <a:prstDash val="sysDash"/>
                      <a:round/>
                      <a:headEnd type="none" w="med" len="med"/>
                      <a:tailEnd type="none" w="med" len="med"/>
                    </a:lnL>
                    <a:lnR>
                      <a:noFill/>
                    </a:lnR>
                    <a:lnT>
                      <a:noFill/>
                    </a:lnT>
                    <a:lnB>
                      <a:noFill/>
                    </a:lnB>
                  </a:tcPr>
                </a:tc>
                <a:tc>
                  <a:txBody>
                    <a:bodyPr/>
                    <a:lstStyle/>
                    <a:p>
                      <a:pPr marL="0" algn="ctr" defTabSz="457200" rtl="0" eaLnBrk="1" fontAlgn="b" latinLnBrk="0" hangingPunct="1"/>
                      <a:r>
                        <a:rPr lang="en-US" sz="900" b="0" i="0" u="none" strike="noStrike" kern="1200" dirty="0">
                          <a:solidFill>
                            <a:srgbClr val="465058"/>
                          </a:solidFill>
                          <a:effectLst/>
                          <a:latin typeface="Calibri" panose="020F0502020204030204" pitchFamily="34" charset="0"/>
                          <a:ea typeface="+mn-ea"/>
                          <a:cs typeface="+mn-cs"/>
                        </a:rPr>
                        <a:t>3.54%</a:t>
                      </a:r>
                    </a:p>
                  </a:txBody>
                  <a:tcPr marL="9525" marR="9525" marT="9525" marB="0" anchor="b">
                    <a:lnL>
                      <a:noFill/>
                    </a:lnL>
                    <a:lnR>
                      <a:noFill/>
                    </a:lnR>
                    <a:lnT>
                      <a:noFill/>
                    </a:lnT>
                    <a:lnB>
                      <a:noFill/>
                    </a:lnB>
                  </a:tcPr>
                </a:tc>
              </a:tr>
              <a:tr h="160289">
                <a:tc>
                  <a:txBody>
                    <a:bodyPr/>
                    <a:lstStyle/>
                    <a:p>
                      <a:pPr algn="l" fontAlgn="b"/>
                      <a:r>
                        <a:rPr lang="en-US" sz="900" b="0" i="0" u="none" strike="noStrike" dirty="0">
                          <a:solidFill>
                            <a:schemeClr val="bg2"/>
                          </a:solidFill>
                          <a:effectLst/>
                          <a:latin typeface="Calibri" panose="020F0502020204030204" pitchFamily="34" charset="0"/>
                        </a:rPr>
                        <a:t>LOWE'S COS</a:t>
                      </a:r>
                    </a:p>
                  </a:txBody>
                  <a:tcPr marL="9525" marR="9525" marT="9525" marB="0" anchor="b">
                    <a:lnL>
                      <a:noFill/>
                    </a:lnL>
                    <a:lnR w="12700" cap="flat" cmpd="sng" algn="ctr">
                      <a:solidFill>
                        <a:schemeClr val="accent2"/>
                      </a:solidFill>
                      <a:prstDash val="sysDash"/>
                      <a:round/>
                      <a:headEnd type="none" w="med" len="med"/>
                      <a:tailEnd type="none" w="med" len="med"/>
                    </a:lnR>
                    <a:lnT>
                      <a:noFill/>
                    </a:lnT>
                    <a:lnB>
                      <a:noFill/>
                    </a:lnB>
                    <a:solidFill>
                      <a:srgbClr val="FFF2CC"/>
                    </a:solidFill>
                  </a:tcPr>
                </a:tc>
                <a:tc>
                  <a:txBody>
                    <a:bodyPr/>
                    <a:lstStyle/>
                    <a:p>
                      <a:pPr marL="0" algn="ctr" defTabSz="457200" rtl="0" eaLnBrk="1" fontAlgn="b" latinLnBrk="0" hangingPunct="1"/>
                      <a:r>
                        <a:rPr lang="en-US" sz="900" b="0" i="0" u="none" strike="noStrike" kern="1200" dirty="0">
                          <a:solidFill>
                            <a:srgbClr val="465058"/>
                          </a:solidFill>
                          <a:effectLst/>
                          <a:latin typeface="Calibri" panose="020F0502020204030204" pitchFamily="34" charset="0"/>
                          <a:ea typeface="+mn-ea"/>
                          <a:cs typeface="+mn-cs"/>
                        </a:rPr>
                        <a:t>2.36%</a:t>
                      </a:r>
                    </a:p>
                  </a:txBody>
                  <a:tcPr marL="9525" marR="9525" marT="9525" marB="0" anchor="b">
                    <a:lnL w="12700" cap="flat" cmpd="sng" algn="ctr">
                      <a:solidFill>
                        <a:schemeClr val="accent2"/>
                      </a:solidFill>
                      <a:prstDash val="sysDash"/>
                      <a:round/>
                      <a:headEnd type="none" w="med" len="med"/>
                      <a:tailEnd type="none" w="med" len="med"/>
                    </a:lnL>
                    <a:lnR>
                      <a:noFill/>
                    </a:lnR>
                    <a:lnT>
                      <a:noFill/>
                    </a:lnT>
                    <a:lnB>
                      <a:noFill/>
                    </a:lnB>
                    <a:solidFill>
                      <a:srgbClr val="FFF2CC"/>
                    </a:solidFill>
                  </a:tcPr>
                </a:tc>
                <a:tc>
                  <a:txBody>
                    <a:bodyPr/>
                    <a:lstStyle/>
                    <a:p>
                      <a:pPr marL="0" algn="ctr" defTabSz="457200" rtl="0" eaLnBrk="1" fontAlgn="b" latinLnBrk="0" hangingPunct="1"/>
                      <a:r>
                        <a:rPr lang="en-US" sz="900" b="0" i="0" u="none" strike="noStrike" kern="1200" dirty="0">
                          <a:solidFill>
                            <a:srgbClr val="465058"/>
                          </a:solidFill>
                          <a:effectLst/>
                          <a:latin typeface="Calibri" panose="020F0502020204030204" pitchFamily="34" charset="0"/>
                          <a:ea typeface="+mn-ea"/>
                          <a:cs typeface="+mn-cs"/>
                        </a:rPr>
                        <a:t>3.11%</a:t>
                      </a:r>
                    </a:p>
                  </a:txBody>
                  <a:tcPr marL="9525" marR="9525" marT="9525" marB="0" anchor="b">
                    <a:lnL>
                      <a:noFill/>
                    </a:lnL>
                    <a:lnR>
                      <a:noFill/>
                    </a:lnR>
                    <a:lnT>
                      <a:noFill/>
                    </a:lnT>
                    <a:lnB>
                      <a:noFill/>
                    </a:lnB>
                    <a:solidFill>
                      <a:srgbClr val="FFF2CC"/>
                    </a:solidFill>
                  </a:tcPr>
                </a:tc>
              </a:tr>
              <a:tr h="160289">
                <a:tc>
                  <a:txBody>
                    <a:bodyPr/>
                    <a:lstStyle/>
                    <a:p>
                      <a:pPr algn="l" fontAlgn="b"/>
                      <a:r>
                        <a:rPr lang="en-US" sz="900" b="0" i="0" u="none" strike="noStrike" dirty="0">
                          <a:solidFill>
                            <a:schemeClr val="bg2"/>
                          </a:solidFill>
                          <a:effectLst/>
                          <a:latin typeface="Calibri" panose="020F0502020204030204" pitchFamily="34" charset="0"/>
                        </a:rPr>
                        <a:t>GENERAL MOTORS</a:t>
                      </a:r>
                    </a:p>
                  </a:txBody>
                  <a:tcPr marL="9525" marR="9525" marT="9525" marB="0" anchor="b">
                    <a:lnL>
                      <a:noFill/>
                    </a:lnL>
                    <a:lnR w="12700" cap="flat" cmpd="sng" algn="ctr">
                      <a:solidFill>
                        <a:schemeClr val="accent2"/>
                      </a:solidFill>
                      <a:prstDash val="sysDash"/>
                      <a:round/>
                      <a:headEnd type="none" w="med" len="med"/>
                      <a:tailEnd type="none" w="med" len="med"/>
                    </a:lnR>
                    <a:lnT>
                      <a:noFill/>
                    </a:lnT>
                    <a:lnB>
                      <a:noFill/>
                    </a:lnB>
                  </a:tcPr>
                </a:tc>
                <a:tc>
                  <a:txBody>
                    <a:bodyPr/>
                    <a:lstStyle/>
                    <a:p>
                      <a:pPr marL="0" algn="ctr" defTabSz="457200" rtl="0" eaLnBrk="1" fontAlgn="b" latinLnBrk="0" hangingPunct="1"/>
                      <a:r>
                        <a:rPr lang="en-US" sz="900" b="0" i="0" u="none" strike="noStrike" kern="1200" dirty="0">
                          <a:solidFill>
                            <a:srgbClr val="465058"/>
                          </a:solidFill>
                          <a:effectLst/>
                          <a:latin typeface="Calibri" panose="020F0502020204030204" pitchFamily="34" charset="0"/>
                          <a:ea typeface="+mn-ea"/>
                          <a:cs typeface="+mn-cs"/>
                        </a:rPr>
                        <a:t>2.04%</a:t>
                      </a:r>
                    </a:p>
                  </a:txBody>
                  <a:tcPr marL="9525" marR="9525" marT="9525" marB="0" anchor="b">
                    <a:lnL w="12700" cap="flat" cmpd="sng" algn="ctr">
                      <a:solidFill>
                        <a:schemeClr val="accent2"/>
                      </a:solidFill>
                      <a:prstDash val="sysDash"/>
                      <a:round/>
                      <a:headEnd type="none" w="med" len="med"/>
                      <a:tailEnd type="none" w="med" len="med"/>
                    </a:lnL>
                    <a:lnR>
                      <a:noFill/>
                    </a:lnR>
                    <a:lnT>
                      <a:noFill/>
                    </a:lnT>
                    <a:lnB>
                      <a:noFill/>
                    </a:lnB>
                  </a:tcPr>
                </a:tc>
                <a:tc>
                  <a:txBody>
                    <a:bodyPr/>
                    <a:lstStyle/>
                    <a:p>
                      <a:pPr marL="0" algn="ctr" defTabSz="457200" rtl="0" eaLnBrk="1" fontAlgn="b" latinLnBrk="0" hangingPunct="1"/>
                      <a:r>
                        <a:rPr lang="en-US" sz="900" b="0" i="0" u="none" strike="noStrike" kern="1200" dirty="0">
                          <a:solidFill>
                            <a:srgbClr val="465058"/>
                          </a:solidFill>
                          <a:effectLst/>
                          <a:latin typeface="Calibri" panose="020F0502020204030204" pitchFamily="34" charset="0"/>
                          <a:ea typeface="+mn-ea"/>
                          <a:cs typeface="+mn-cs"/>
                        </a:rPr>
                        <a:t>2.68%</a:t>
                      </a:r>
                    </a:p>
                  </a:txBody>
                  <a:tcPr marL="9525" marR="9525" marT="9525" marB="0" anchor="b">
                    <a:lnL>
                      <a:noFill/>
                    </a:lnL>
                    <a:lnR>
                      <a:noFill/>
                    </a:lnR>
                    <a:lnT>
                      <a:noFill/>
                    </a:lnT>
                    <a:lnB>
                      <a:noFill/>
                    </a:lnB>
                  </a:tcPr>
                </a:tc>
              </a:tr>
              <a:tr h="160289">
                <a:tc>
                  <a:txBody>
                    <a:bodyPr/>
                    <a:lstStyle/>
                    <a:p>
                      <a:pPr algn="l" fontAlgn="b"/>
                      <a:r>
                        <a:rPr lang="en-US" sz="900" b="0" i="0" u="none" strike="noStrike" dirty="0">
                          <a:solidFill>
                            <a:schemeClr val="bg2"/>
                          </a:solidFill>
                          <a:effectLst/>
                          <a:latin typeface="Calibri" panose="020F0502020204030204" pitchFamily="34" charset="0"/>
                        </a:rPr>
                        <a:t>TJX COMPANIES</a:t>
                      </a:r>
                    </a:p>
                  </a:txBody>
                  <a:tcPr marL="9525" marR="9525" marT="9525" marB="0" anchor="b">
                    <a:lnL>
                      <a:noFill/>
                    </a:lnL>
                    <a:lnR w="12700" cap="flat" cmpd="sng" algn="ctr">
                      <a:solidFill>
                        <a:schemeClr val="accent2"/>
                      </a:solidFill>
                      <a:prstDash val="sysDash"/>
                      <a:round/>
                      <a:headEnd type="none" w="med" len="med"/>
                      <a:tailEnd type="none" w="med" len="med"/>
                    </a:lnR>
                    <a:lnT>
                      <a:noFill/>
                    </a:lnT>
                    <a:lnB>
                      <a:noFill/>
                    </a:lnB>
                    <a:solidFill>
                      <a:srgbClr val="FFF2CC"/>
                    </a:solidFill>
                  </a:tcPr>
                </a:tc>
                <a:tc>
                  <a:txBody>
                    <a:bodyPr/>
                    <a:lstStyle/>
                    <a:p>
                      <a:pPr marL="0" algn="ctr" defTabSz="457200" rtl="0" eaLnBrk="1" fontAlgn="b" latinLnBrk="0" hangingPunct="1"/>
                      <a:r>
                        <a:rPr lang="en-US" sz="900" b="0" i="0" u="none" strike="noStrike" kern="1200" dirty="0">
                          <a:solidFill>
                            <a:srgbClr val="465058"/>
                          </a:solidFill>
                          <a:effectLst/>
                          <a:latin typeface="Calibri" panose="020F0502020204030204" pitchFamily="34" charset="0"/>
                          <a:ea typeface="+mn-ea"/>
                          <a:cs typeface="+mn-cs"/>
                        </a:rPr>
                        <a:t>1.57%</a:t>
                      </a:r>
                    </a:p>
                  </a:txBody>
                  <a:tcPr marL="9525" marR="9525" marT="9525" marB="0" anchor="b">
                    <a:lnL w="12700" cap="flat" cmpd="sng" algn="ctr">
                      <a:solidFill>
                        <a:schemeClr val="accent2"/>
                      </a:solidFill>
                      <a:prstDash val="sysDash"/>
                      <a:round/>
                      <a:headEnd type="none" w="med" len="med"/>
                      <a:tailEnd type="none" w="med" len="med"/>
                    </a:lnL>
                    <a:lnR>
                      <a:noFill/>
                    </a:lnR>
                    <a:lnT>
                      <a:noFill/>
                    </a:lnT>
                    <a:lnB>
                      <a:noFill/>
                    </a:lnB>
                    <a:solidFill>
                      <a:srgbClr val="FFF2CC"/>
                    </a:solidFill>
                  </a:tcPr>
                </a:tc>
                <a:tc>
                  <a:txBody>
                    <a:bodyPr/>
                    <a:lstStyle/>
                    <a:p>
                      <a:pPr marL="0" algn="ctr" defTabSz="457200" rtl="0" eaLnBrk="1" fontAlgn="b" latinLnBrk="0" hangingPunct="1"/>
                      <a:r>
                        <a:rPr lang="en-US" sz="900" b="0" i="0" u="none" strike="noStrike" kern="1200" dirty="0">
                          <a:solidFill>
                            <a:srgbClr val="465058"/>
                          </a:solidFill>
                          <a:effectLst/>
                          <a:latin typeface="Calibri" panose="020F0502020204030204" pitchFamily="34" charset="0"/>
                          <a:ea typeface="+mn-ea"/>
                          <a:cs typeface="+mn-cs"/>
                        </a:rPr>
                        <a:t>2.06%</a:t>
                      </a:r>
                    </a:p>
                  </a:txBody>
                  <a:tcPr marL="9525" marR="9525" marT="9525" marB="0" anchor="b">
                    <a:lnL>
                      <a:noFill/>
                    </a:lnL>
                    <a:lnR>
                      <a:noFill/>
                    </a:lnR>
                    <a:lnT>
                      <a:noFill/>
                    </a:lnT>
                    <a:lnB>
                      <a:noFill/>
                    </a:lnB>
                    <a:solidFill>
                      <a:srgbClr val="FFF2CC"/>
                    </a:solidFill>
                  </a:tcPr>
                </a:tc>
              </a:tr>
              <a:tr h="160289">
                <a:tc>
                  <a:txBody>
                    <a:bodyPr/>
                    <a:lstStyle/>
                    <a:p>
                      <a:pPr algn="l" fontAlgn="b"/>
                      <a:r>
                        <a:rPr lang="en-US" sz="900" b="0" i="0" u="none" strike="noStrike" dirty="0">
                          <a:solidFill>
                            <a:schemeClr val="bg2"/>
                          </a:solidFill>
                          <a:effectLst/>
                          <a:latin typeface="Calibri" panose="020F0502020204030204" pitchFamily="34" charset="0"/>
                        </a:rPr>
                        <a:t>FORD MOTOR CO</a:t>
                      </a:r>
                    </a:p>
                  </a:txBody>
                  <a:tcPr marL="9525" marR="9525" marT="9525" marB="0" anchor="b">
                    <a:lnL>
                      <a:noFill/>
                    </a:lnL>
                    <a:lnR w="12700" cap="flat" cmpd="sng" algn="ctr">
                      <a:solidFill>
                        <a:schemeClr val="accent2"/>
                      </a:solidFill>
                      <a:prstDash val="sysDash"/>
                      <a:round/>
                      <a:headEnd type="none" w="med" len="med"/>
                      <a:tailEnd type="none" w="med" len="med"/>
                    </a:lnR>
                    <a:lnT>
                      <a:noFill/>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457200" rtl="0" eaLnBrk="1" fontAlgn="b" latinLnBrk="0" hangingPunct="1"/>
                      <a:r>
                        <a:rPr lang="en-US" sz="900" b="0" i="0" u="none" strike="noStrike" kern="1200" dirty="0">
                          <a:solidFill>
                            <a:srgbClr val="465058"/>
                          </a:solidFill>
                          <a:effectLst/>
                          <a:latin typeface="Calibri" panose="020F0502020204030204" pitchFamily="34" charset="0"/>
                          <a:ea typeface="+mn-ea"/>
                          <a:cs typeface="+mn-cs"/>
                        </a:rPr>
                        <a:t>1.56%</a:t>
                      </a:r>
                    </a:p>
                  </a:txBody>
                  <a:tcPr marL="9525" marR="9525" marT="9525" marB="0" anchor="b">
                    <a:lnL w="12700" cap="flat" cmpd="sng" algn="ctr">
                      <a:solidFill>
                        <a:schemeClr val="accent2"/>
                      </a:solidFill>
                      <a:prstDash val="sysDash"/>
                      <a:round/>
                      <a:headEnd type="none" w="med" len="med"/>
                      <a:tailEnd type="none" w="med" len="med"/>
                    </a:lnL>
                    <a:lnR>
                      <a:noFill/>
                    </a:lnR>
                    <a:lnT>
                      <a:noFill/>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457200" rtl="0" eaLnBrk="1" fontAlgn="b" latinLnBrk="0" hangingPunct="1"/>
                      <a:r>
                        <a:rPr lang="en-US" sz="900" b="0" i="0" u="none" strike="noStrike" kern="1200" dirty="0">
                          <a:solidFill>
                            <a:srgbClr val="465058"/>
                          </a:solidFill>
                          <a:effectLst/>
                          <a:latin typeface="Calibri" panose="020F0502020204030204" pitchFamily="34" charset="0"/>
                          <a:ea typeface="+mn-ea"/>
                          <a:cs typeface="+mn-cs"/>
                        </a:rPr>
                        <a:t>2.05%</a:t>
                      </a:r>
                    </a:p>
                  </a:txBody>
                  <a:tcPr marL="9525" marR="9525" marT="9525" marB="0" anchor="b">
                    <a:lnL>
                      <a:noFill/>
                    </a:lnL>
                    <a:lnR>
                      <a:noFill/>
                    </a:lnR>
                    <a:lnT>
                      <a:noFill/>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3" name="Slide Number Placeholder 2"/>
          <p:cNvSpPr>
            <a:spLocks noGrp="1"/>
          </p:cNvSpPr>
          <p:nvPr>
            <p:ph type="sldNum" sz="quarter" idx="10"/>
          </p:nvPr>
        </p:nvSpPr>
        <p:spPr/>
        <p:txBody>
          <a:bodyPr/>
          <a:lstStyle/>
          <a:p>
            <a:fld id="{93AC2C76-E6AA-46CB-A2DE-F6E097F7C440}" type="slidenum">
              <a:rPr lang="en-GB" smtClean="0"/>
              <a:pPr/>
              <a:t>19</a:t>
            </a:fld>
            <a:endParaRPr lang="en-GB" dirty="0"/>
          </a:p>
        </p:txBody>
      </p:sp>
    </p:spTree>
    <p:extLst>
      <p:ext uri="{BB962C8B-B14F-4D97-AF65-F5344CB8AC3E}">
        <p14:creationId xmlns:p14="http://schemas.microsoft.com/office/powerpoint/2010/main" val="8975673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5" name="Content Placeholder 2"/>
          <p:cNvSpPr txBox="1">
            <a:spLocks/>
          </p:cNvSpPr>
          <p:nvPr/>
        </p:nvSpPr>
        <p:spPr>
          <a:xfrm>
            <a:off x="407884" y="1033488"/>
            <a:ext cx="8088754" cy="4521020"/>
          </a:xfrm>
          <a:prstGeom prst="rect">
            <a:avLst/>
          </a:prstGeom>
          <a:ln w="6350">
            <a:solidFill>
              <a:schemeClr val="bg1"/>
            </a:solidFill>
          </a:ln>
        </p:spPr>
        <p:txBody>
          <a:bodyPr vert="horz" lIns="91440" tIns="45720" rIns="91440" bIns="45720" rtlCol="0">
            <a:normAutofit/>
          </a:bodyPr>
          <a:lstStyle>
            <a:lvl1pPr marL="230188" indent="-230188" algn="l" defTabSz="457200" rtl="0" eaLnBrk="1" latinLnBrk="0" hangingPunct="1">
              <a:lnSpc>
                <a:spcPts val="1800"/>
              </a:lnSpc>
              <a:spcBef>
                <a:spcPts val="1800"/>
              </a:spcBef>
              <a:spcAft>
                <a:spcPts val="600"/>
              </a:spcAft>
              <a:buClr>
                <a:schemeClr val="accent1"/>
              </a:buClr>
              <a:buFont typeface="Arial" panose="020B0604020202020204" pitchFamily="34" charset="0"/>
              <a:buChar char="•"/>
              <a:defRPr sz="1600" b="0" i="0" kern="1200">
                <a:solidFill>
                  <a:schemeClr val="bg2"/>
                </a:solidFill>
                <a:latin typeface="Calibri"/>
                <a:ea typeface="+mn-ea"/>
                <a:cs typeface="Calibri"/>
              </a:defRPr>
            </a:lvl1pPr>
            <a:lvl2pPr marL="461963" indent="-231775" algn="l" defTabSz="457200" rtl="0" eaLnBrk="1" latinLnBrk="0" hangingPunct="1">
              <a:lnSpc>
                <a:spcPts val="1800"/>
              </a:lnSpc>
              <a:spcBef>
                <a:spcPts val="0"/>
              </a:spcBef>
              <a:spcAft>
                <a:spcPts val="600"/>
              </a:spcAft>
              <a:buClr>
                <a:schemeClr val="accent1"/>
              </a:buClr>
              <a:buFont typeface="Arial" panose="020B0604020202020204" pitchFamily="34" charset="0"/>
              <a:buChar char="•"/>
              <a:defRPr sz="1600" b="0" i="0" kern="1200">
                <a:solidFill>
                  <a:schemeClr val="bg2"/>
                </a:solidFill>
                <a:latin typeface="Calibri"/>
                <a:ea typeface="+mn-ea"/>
                <a:cs typeface="Calibri"/>
              </a:defRPr>
            </a:lvl2pPr>
            <a:lvl3pPr marL="681038" indent="-219075" algn="l" defTabSz="457200" rtl="0" eaLnBrk="1" latinLnBrk="0" hangingPunct="1">
              <a:lnSpc>
                <a:spcPts val="1800"/>
              </a:lnSpc>
              <a:spcBef>
                <a:spcPts val="0"/>
              </a:spcBef>
              <a:spcAft>
                <a:spcPts val="600"/>
              </a:spcAft>
              <a:buClr>
                <a:schemeClr val="accent1"/>
              </a:buClr>
              <a:buFont typeface="Arial" panose="020B0604020202020204" pitchFamily="34" charset="0"/>
              <a:buChar char="•"/>
              <a:defRPr sz="1600" b="0" i="0" kern="1200">
                <a:solidFill>
                  <a:schemeClr val="bg2"/>
                </a:solidFill>
                <a:latin typeface="Calibri"/>
                <a:ea typeface="+mn-ea"/>
                <a:cs typeface="Calibri"/>
              </a:defRPr>
            </a:lvl3pPr>
            <a:lvl4pPr marL="912813" indent="-231775" algn="l" defTabSz="457200" rtl="0" eaLnBrk="1" latinLnBrk="0" hangingPunct="1">
              <a:lnSpc>
                <a:spcPts val="1800"/>
              </a:lnSpc>
              <a:spcBef>
                <a:spcPts val="0"/>
              </a:spcBef>
              <a:spcAft>
                <a:spcPts val="600"/>
              </a:spcAft>
              <a:buClr>
                <a:schemeClr val="accent1"/>
              </a:buClr>
              <a:buFont typeface="Arial" panose="020B0604020202020204" pitchFamily="34" charset="0"/>
              <a:buChar char="•"/>
              <a:defRPr sz="1600" b="0" i="0" kern="1200">
                <a:solidFill>
                  <a:schemeClr val="bg2"/>
                </a:solidFill>
                <a:latin typeface="Calibri"/>
                <a:ea typeface="+mn-ea"/>
                <a:cs typeface="Calibri"/>
              </a:defRPr>
            </a:lvl4pPr>
            <a:lvl5pPr marL="1143000" indent="-230188" algn="l" defTabSz="457200" rtl="0" eaLnBrk="1" latinLnBrk="0" hangingPunct="1">
              <a:lnSpc>
                <a:spcPts val="1800"/>
              </a:lnSpc>
              <a:spcBef>
                <a:spcPts val="0"/>
              </a:spcBef>
              <a:spcAft>
                <a:spcPts val="600"/>
              </a:spcAft>
              <a:buClr>
                <a:schemeClr val="accent1"/>
              </a:buClr>
              <a:buFont typeface="Arial" panose="020B0604020202020204" pitchFamily="34" charset="0"/>
              <a:buChar char="•"/>
              <a:defRPr sz="1600" b="0" i="0" kern="1200">
                <a:solidFill>
                  <a:schemeClr val="bg2"/>
                </a:solidFill>
                <a:latin typeface="Calibri"/>
                <a:ea typeface="+mn-ea"/>
                <a:cs typeface="Calibri"/>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30188" lvl="1" indent="-230188">
              <a:spcBef>
                <a:spcPts val="600"/>
              </a:spcBef>
            </a:pPr>
            <a:r>
              <a:rPr lang="en-US" sz="1800" dirty="0" smtClean="0">
                <a:solidFill>
                  <a:srgbClr val="465058"/>
                </a:solidFill>
              </a:rPr>
              <a:t>On November 15, 2017, MSCI and S&amp;P Dow Jones announced the revisions to the </a:t>
            </a:r>
            <a:r>
              <a:rPr lang="en-US" sz="1800" dirty="0"/>
              <a:t>Global Industry Classification Standard (GICS</a:t>
            </a:r>
            <a:r>
              <a:rPr lang="en-US" sz="1800" dirty="0" smtClean="0"/>
              <a:t>®) structure for 2018. The changes will be implemented in GICS Direct as of the close of September 28, 2018.</a:t>
            </a:r>
            <a:endParaRPr lang="en-US" sz="1800" dirty="0">
              <a:solidFill>
                <a:srgbClr val="465058"/>
              </a:solidFill>
            </a:endParaRPr>
          </a:p>
          <a:p>
            <a:pPr marL="230188" lvl="1" indent="-230188">
              <a:spcBef>
                <a:spcPts val="1800"/>
              </a:spcBef>
            </a:pPr>
            <a:r>
              <a:rPr lang="en-US" sz="1800" dirty="0" smtClean="0">
                <a:solidFill>
                  <a:srgbClr val="465058"/>
                </a:solidFill>
              </a:rPr>
              <a:t>MSCI </a:t>
            </a:r>
            <a:r>
              <a:rPr lang="en-US" sz="1800" dirty="0">
                <a:solidFill>
                  <a:srgbClr val="465058"/>
                </a:solidFill>
              </a:rPr>
              <a:t>proposes to implement the </a:t>
            </a:r>
            <a:r>
              <a:rPr lang="en-US" sz="1800" dirty="0" smtClean="0">
                <a:solidFill>
                  <a:srgbClr val="465058"/>
                </a:solidFill>
              </a:rPr>
              <a:t>changes resulting from the 2018 GICS structure revisions in </a:t>
            </a:r>
            <a:r>
              <a:rPr lang="en-US" sz="1800" dirty="0">
                <a:solidFill>
                  <a:srgbClr val="465058"/>
                </a:solidFill>
              </a:rPr>
              <a:t>the MSCI Equity Indexes in one step as part of the November 2018 Semi-Annual Index Review (</a:t>
            </a:r>
            <a:r>
              <a:rPr lang="en-US" sz="1800" dirty="0" smtClean="0">
                <a:solidFill>
                  <a:srgbClr val="465058"/>
                </a:solidFill>
              </a:rPr>
              <a:t>SAIR).</a:t>
            </a:r>
            <a:endParaRPr lang="en-US" sz="1800" dirty="0">
              <a:solidFill>
                <a:srgbClr val="465058"/>
              </a:solidFill>
            </a:endParaRPr>
          </a:p>
          <a:p>
            <a:r>
              <a:rPr lang="en-US" sz="1800" dirty="0" smtClean="0"/>
              <a:t>MSCI proposes the following enhancements for the implementation of the 2018 GICS structure revisions in its equity indexes:</a:t>
            </a:r>
          </a:p>
          <a:p>
            <a:pPr marL="515938" lvl="1" indent="-285750">
              <a:spcBef>
                <a:spcPts val="600"/>
              </a:spcBef>
              <a:buFontTx/>
              <a:buChar char="-"/>
            </a:pPr>
            <a:r>
              <a:rPr lang="en-US" sz="1800" dirty="0" smtClean="0"/>
              <a:t>MSCI </a:t>
            </a:r>
            <a:r>
              <a:rPr lang="en-US" sz="1800" dirty="0"/>
              <a:t>Cyclical and Defensive Sectors Indexes Methodology – Proposal to classify Communication </a:t>
            </a:r>
            <a:r>
              <a:rPr lang="en-US" sz="1800" dirty="0" smtClean="0"/>
              <a:t>Services </a:t>
            </a:r>
            <a:r>
              <a:rPr lang="en-US" sz="1800" dirty="0"/>
              <a:t>as a Cyclical </a:t>
            </a:r>
            <a:r>
              <a:rPr lang="en-US" sz="1800" dirty="0" smtClean="0"/>
              <a:t>sector</a:t>
            </a:r>
            <a:endParaRPr lang="fr-CH" sz="1800" dirty="0">
              <a:solidFill>
                <a:srgbClr val="465058"/>
              </a:solidFill>
              <a:cs typeface="+mn-cs"/>
            </a:endParaRPr>
          </a:p>
          <a:p>
            <a:pPr marL="515938" lvl="1" indent="-285750">
              <a:spcBef>
                <a:spcPts val="600"/>
              </a:spcBef>
              <a:buFontTx/>
              <a:buChar char="-"/>
            </a:pPr>
            <a:r>
              <a:rPr lang="en-US" sz="1800" dirty="0" smtClean="0">
                <a:solidFill>
                  <a:srgbClr val="465058"/>
                </a:solidFill>
                <a:cs typeface="+mn-cs"/>
              </a:rPr>
              <a:t>MSCI </a:t>
            </a:r>
            <a:r>
              <a:rPr lang="en-US" sz="1800" dirty="0">
                <a:solidFill>
                  <a:srgbClr val="465058"/>
                </a:solidFill>
                <a:cs typeface="+mn-cs"/>
              </a:rPr>
              <a:t>Minimum Volatility and MSCI Diversified Multiple Factor I</a:t>
            </a:r>
            <a:r>
              <a:rPr lang="en-US" sz="1800" dirty="0" smtClean="0">
                <a:solidFill>
                  <a:srgbClr val="465058"/>
                </a:solidFill>
                <a:cs typeface="+mn-cs"/>
              </a:rPr>
              <a:t>ndexes</a:t>
            </a:r>
            <a:r>
              <a:rPr lang="en-US" sz="1800" dirty="0" smtClean="0"/>
              <a:t> Methodologies – </a:t>
            </a:r>
            <a:r>
              <a:rPr lang="en-US" sz="1800" dirty="0" smtClean="0">
                <a:solidFill>
                  <a:srgbClr val="465058"/>
                </a:solidFill>
              </a:rPr>
              <a:t>Additional </a:t>
            </a:r>
            <a:r>
              <a:rPr lang="en-US" sz="1800" dirty="0">
                <a:solidFill>
                  <a:srgbClr val="465058"/>
                </a:solidFill>
              </a:rPr>
              <a:t>turnover budget for </a:t>
            </a:r>
            <a:r>
              <a:rPr lang="en-US" sz="1800" dirty="0" smtClean="0">
                <a:solidFill>
                  <a:srgbClr val="465058"/>
                </a:solidFill>
              </a:rPr>
              <a:t>certain indexes</a:t>
            </a:r>
            <a:r>
              <a:rPr lang="en-US" sz="1800" dirty="0" smtClean="0">
                <a:solidFill>
                  <a:srgbClr val="465058"/>
                </a:solidFill>
                <a:cs typeface="+mn-cs"/>
              </a:rPr>
              <a:t> </a:t>
            </a:r>
            <a:r>
              <a:rPr lang="en-US" sz="1800" dirty="0">
                <a:solidFill>
                  <a:srgbClr val="465058"/>
                </a:solidFill>
                <a:cs typeface="+mn-cs"/>
              </a:rPr>
              <a:t>at the November </a:t>
            </a:r>
            <a:r>
              <a:rPr lang="en-US" sz="1800" dirty="0" smtClean="0">
                <a:solidFill>
                  <a:srgbClr val="465058"/>
                </a:solidFill>
                <a:cs typeface="+mn-cs"/>
              </a:rPr>
              <a:t>2018 SAIR</a:t>
            </a:r>
          </a:p>
          <a:p>
            <a:pPr marL="515938" lvl="1" indent="-285750">
              <a:spcBef>
                <a:spcPts val="600"/>
              </a:spcBef>
              <a:buFontTx/>
              <a:buChar char="-"/>
            </a:pPr>
            <a:r>
              <a:rPr lang="en-US" sz="1800" dirty="0" smtClean="0">
                <a:solidFill>
                  <a:srgbClr val="465058"/>
                </a:solidFill>
              </a:rPr>
              <a:t>No </a:t>
            </a:r>
            <a:r>
              <a:rPr lang="en-US" sz="1800" dirty="0">
                <a:solidFill>
                  <a:srgbClr val="465058"/>
                </a:solidFill>
              </a:rPr>
              <a:t>proposed changes for </a:t>
            </a:r>
            <a:r>
              <a:rPr lang="en-US" sz="1800" dirty="0" smtClean="0">
                <a:solidFill>
                  <a:srgbClr val="465058"/>
                </a:solidFill>
              </a:rPr>
              <a:t>other MSCI Index </a:t>
            </a:r>
            <a:r>
              <a:rPr lang="en-US" sz="1800" dirty="0">
                <a:solidFill>
                  <a:srgbClr val="465058"/>
                </a:solidFill>
              </a:rPr>
              <a:t>M</a:t>
            </a:r>
            <a:r>
              <a:rPr lang="en-US" sz="1800" dirty="0" smtClean="0">
                <a:solidFill>
                  <a:srgbClr val="465058"/>
                </a:solidFill>
              </a:rPr>
              <a:t>ethodologies</a:t>
            </a:r>
            <a:endParaRPr lang="en-US" sz="1800" dirty="0" smtClean="0">
              <a:solidFill>
                <a:srgbClr val="465058"/>
              </a:solidFill>
              <a:cs typeface="+mn-cs"/>
            </a:endParaRPr>
          </a:p>
          <a:p>
            <a:pPr marL="744537" lvl="3" indent="-285750">
              <a:buClr>
                <a:srgbClr val="404040"/>
              </a:buClr>
            </a:pPr>
            <a:endParaRPr lang="en-US" sz="1800" dirty="0">
              <a:solidFill>
                <a:srgbClr val="465058"/>
              </a:solidFill>
              <a:cs typeface="+mn-cs"/>
            </a:endParaRPr>
          </a:p>
        </p:txBody>
      </p:sp>
      <p:sp>
        <p:nvSpPr>
          <p:cNvPr id="6" name="Rectangle 5"/>
          <p:cNvSpPr/>
          <p:nvPr/>
        </p:nvSpPr>
        <p:spPr>
          <a:xfrm>
            <a:off x="914399" y="5554507"/>
            <a:ext cx="7129367" cy="486779"/>
          </a:xfrm>
          <a:prstGeom prst="rect">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buClr>
                <a:srgbClr val="FFB838"/>
              </a:buClr>
            </a:pPr>
            <a:r>
              <a:rPr lang="en-US" sz="1600" b="1" dirty="0" smtClean="0">
                <a:solidFill>
                  <a:schemeClr val="tx1"/>
                </a:solidFill>
              </a:rPr>
              <a:t>MSCI </a:t>
            </a:r>
            <a:r>
              <a:rPr lang="en-US" sz="1600" b="1" dirty="0">
                <a:solidFill>
                  <a:schemeClr val="tx1"/>
                </a:solidFill>
              </a:rPr>
              <a:t>invites feedback from market </a:t>
            </a:r>
            <a:r>
              <a:rPr lang="en-US" sz="1600" b="1" dirty="0" smtClean="0">
                <a:solidFill>
                  <a:schemeClr val="tx1"/>
                </a:solidFill>
              </a:rPr>
              <a:t>participants </a:t>
            </a:r>
            <a:r>
              <a:rPr lang="en-US" sz="1600" b="1" dirty="0">
                <a:solidFill>
                  <a:schemeClr val="tx1"/>
                </a:solidFill>
              </a:rPr>
              <a:t>on or before </a:t>
            </a:r>
            <a:r>
              <a:rPr lang="en-US" sz="1600" b="1" dirty="0" smtClean="0">
                <a:solidFill>
                  <a:schemeClr val="tx1"/>
                </a:solidFill>
              </a:rPr>
              <a:t>April </a:t>
            </a:r>
            <a:r>
              <a:rPr lang="en-US" sz="1600" b="1" dirty="0" smtClean="0">
                <a:solidFill>
                  <a:schemeClr val="tx1"/>
                </a:solidFill>
              </a:rPr>
              <a:t>18, </a:t>
            </a:r>
            <a:r>
              <a:rPr lang="en-US" sz="1600" b="1" dirty="0" smtClean="0">
                <a:solidFill>
                  <a:schemeClr val="tx1"/>
                </a:solidFill>
              </a:rPr>
              <a:t>2018.</a:t>
            </a:r>
            <a:endParaRPr lang="en-US" sz="1600" dirty="0">
              <a:solidFill>
                <a:schemeClr val="tx1"/>
              </a:solidFill>
            </a:endParaRPr>
          </a:p>
        </p:txBody>
      </p:sp>
      <p:sp>
        <p:nvSpPr>
          <p:cNvPr id="4" name="Slide Number Placeholder 3"/>
          <p:cNvSpPr>
            <a:spLocks noGrp="1"/>
          </p:cNvSpPr>
          <p:nvPr>
            <p:ph type="sldNum" sz="quarter" idx="10"/>
          </p:nvPr>
        </p:nvSpPr>
        <p:spPr/>
        <p:txBody>
          <a:bodyPr/>
          <a:lstStyle/>
          <a:p>
            <a:fld id="{93AC2C76-E6AA-46CB-A2DE-F6E097F7C440}" type="slidenum">
              <a:rPr lang="en-GB" smtClean="0"/>
              <a:pPr/>
              <a:t>2</a:t>
            </a:fld>
            <a:endParaRPr lang="en-GB" dirty="0"/>
          </a:p>
        </p:txBody>
      </p:sp>
    </p:spTree>
    <p:extLst>
      <p:ext uri="{BB962C8B-B14F-4D97-AF65-F5344CB8AC3E}">
        <p14:creationId xmlns:p14="http://schemas.microsoft.com/office/powerpoint/2010/main" val="38149867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9188" y="1005840"/>
            <a:ext cx="7992000" cy="1280160"/>
          </a:xfrm>
          <a:ln w="6350">
            <a:solidFill>
              <a:schemeClr val="bg1"/>
            </a:solidFill>
          </a:ln>
        </p:spPr>
        <p:txBody>
          <a:bodyPr vert="horz" lIns="91440" tIns="45720" rIns="91440" bIns="45720" rtlCol="0">
            <a:noAutofit/>
          </a:bodyPr>
          <a:lstStyle/>
          <a:p>
            <a:pPr>
              <a:lnSpc>
                <a:spcPct val="100000"/>
              </a:lnSpc>
              <a:spcAft>
                <a:spcPts val="0"/>
              </a:spcAft>
              <a:buClr>
                <a:schemeClr val="bg2"/>
              </a:buClr>
            </a:pPr>
            <a:r>
              <a:rPr lang="en-US" sz="1400" dirty="0">
                <a:latin typeface="+mn-lt"/>
              </a:rPr>
              <a:t>Methodology uses sector specific score </a:t>
            </a:r>
            <a:r>
              <a:rPr lang="en-US" sz="1400" dirty="0" smtClean="0">
                <a:latin typeface="+mn-lt"/>
              </a:rPr>
              <a:t>computation</a:t>
            </a:r>
          </a:p>
          <a:p>
            <a:pPr>
              <a:lnSpc>
                <a:spcPct val="100000"/>
              </a:lnSpc>
              <a:spcAft>
                <a:spcPts val="0"/>
              </a:spcAft>
              <a:buClr>
                <a:schemeClr val="bg2"/>
              </a:buClr>
            </a:pPr>
            <a:r>
              <a:rPr lang="en-US" sz="1400" dirty="0" smtClean="0">
                <a:latin typeface="+mn-lt"/>
              </a:rPr>
              <a:t>The below table compares the simulated index rebalance turnover if new GICS structure was implemented at the November 2017 SAIR against the actual November 2017 SAIR which used old GICS structure</a:t>
            </a:r>
            <a:endParaRPr lang="en-US" sz="1400" dirty="0">
              <a:latin typeface="+mn-lt"/>
            </a:endParaRPr>
          </a:p>
          <a:p>
            <a:pPr lvl="2">
              <a:lnSpc>
                <a:spcPct val="100000"/>
              </a:lnSpc>
              <a:spcAft>
                <a:spcPts val="0"/>
              </a:spcAft>
              <a:buClr>
                <a:schemeClr val="accent2"/>
              </a:buClr>
            </a:pPr>
            <a:endParaRPr lang="en-US" sz="1400" dirty="0">
              <a:latin typeface="+mn-lt"/>
            </a:endParaRPr>
          </a:p>
          <a:p>
            <a:pPr lvl="2">
              <a:buClr>
                <a:schemeClr val="accent2"/>
              </a:buClr>
            </a:pPr>
            <a:endParaRPr lang="en-US" sz="1400" dirty="0" smtClean="0">
              <a:latin typeface="+mn-lt"/>
            </a:endParaRPr>
          </a:p>
          <a:p>
            <a:pPr marL="461963" lvl="2" indent="0">
              <a:buClr>
                <a:schemeClr val="accent2"/>
              </a:buClr>
              <a:buNone/>
            </a:pPr>
            <a:endParaRPr lang="en-US" sz="1400" dirty="0">
              <a:latin typeface="+mn-lt"/>
            </a:endParaRPr>
          </a:p>
          <a:p>
            <a:pPr lvl="2"/>
            <a:endParaRPr lang="en-US" sz="1400" dirty="0">
              <a:latin typeface="+mn-lt"/>
            </a:endParaRPr>
          </a:p>
          <a:p>
            <a:pPr marL="230188" lvl="1" indent="0">
              <a:lnSpc>
                <a:spcPct val="120000"/>
              </a:lnSpc>
              <a:spcAft>
                <a:spcPts val="0"/>
              </a:spcAft>
              <a:buNone/>
            </a:pPr>
            <a:endParaRPr lang="en-US" sz="1400" dirty="0">
              <a:latin typeface="+mn-lt"/>
            </a:endParaRPr>
          </a:p>
        </p:txBody>
      </p:sp>
      <p:sp>
        <p:nvSpPr>
          <p:cNvPr id="2" name="Title 1"/>
          <p:cNvSpPr>
            <a:spLocks noGrp="1"/>
          </p:cNvSpPr>
          <p:nvPr>
            <p:ph type="title"/>
          </p:nvPr>
        </p:nvSpPr>
        <p:spPr/>
        <p:txBody>
          <a:bodyPr>
            <a:normAutofit fontScale="90000"/>
          </a:bodyPr>
          <a:lstStyle/>
          <a:p>
            <a:r>
              <a:rPr lang="en-US" dirty="0"/>
              <a:t>Estimated impact - MSCI Enhanced Value Indexes Methodology</a:t>
            </a:r>
          </a:p>
        </p:txBody>
      </p:sp>
      <p:sp>
        <p:nvSpPr>
          <p:cNvPr id="3" name="Slide Number Placeholder 2"/>
          <p:cNvSpPr>
            <a:spLocks noGrp="1"/>
          </p:cNvSpPr>
          <p:nvPr>
            <p:ph type="sldNum" sz="quarter" idx="10"/>
          </p:nvPr>
        </p:nvSpPr>
        <p:spPr/>
        <p:txBody>
          <a:bodyPr/>
          <a:lstStyle/>
          <a:p>
            <a:fld id="{93AC2C76-E6AA-46CB-A2DE-F6E097F7C440}" type="slidenum">
              <a:rPr lang="en-GB" smtClean="0"/>
              <a:pPr/>
              <a:t>20</a:t>
            </a:fld>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1775267170"/>
              </p:ext>
            </p:extLst>
          </p:nvPr>
        </p:nvGraphicFramePr>
        <p:xfrm>
          <a:off x="1507068" y="2675467"/>
          <a:ext cx="5215466" cy="2387069"/>
        </p:xfrm>
        <a:graphic>
          <a:graphicData uri="http://schemas.openxmlformats.org/drawingml/2006/table">
            <a:tbl>
              <a:tblPr firstRow="1" bandRow="1">
                <a:tableStyleId>{0E3FDE45-AF77-4B5C-9715-49D594BDF05E}</a:tableStyleId>
              </a:tblPr>
              <a:tblGrid>
                <a:gridCol w="2109095"/>
                <a:gridCol w="1456531"/>
                <a:gridCol w="1456531"/>
                <a:gridCol w="193309"/>
              </a:tblGrid>
              <a:tr h="339814">
                <a:tc>
                  <a:txBody>
                    <a:bodyPr/>
                    <a:lstStyle/>
                    <a:p>
                      <a:pPr algn="ctr" fontAlgn="b"/>
                      <a:r>
                        <a:rPr lang="en-US" sz="1200" b="1" u="none" strike="noStrike" dirty="0">
                          <a:effectLst/>
                        </a:rPr>
                        <a:t>Index </a:t>
                      </a:r>
                      <a:endParaRPr lang="en-US" sz="1200" b="1" i="0" u="none" strike="noStrike" dirty="0">
                        <a:solidFill>
                          <a:schemeClr val="bg2"/>
                        </a:solidFill>
                        <a:effectLst/>
                        <a:latin typeface="+mn-lt"/>
                      </a:endParaRPr>
                    </a:p>
                  </a:txBody>
                  <a:tcPr marL="0" marR="0" marT="0" marB="0" anchor="b">
                    <a:lnR w="12700" cap="flat" cmpd="sng" algn="ctr">
                      <a:solidFill>
                        <a:schemeClr val="accent2">
                          <a:lumMod val="75000"/>
                        </a:schemeClr>
                      </a:solidFill>
                      <a:prstDash val="sysDash"/>
                      <a:round/>
                      <a:headEnd type="none" w="med" len="med"/>
                      <a:tailEnd type="none" w="med" len="med"/>
                    </a:lnR>
                  </a:tcPr>
                </a:tc>
                <a:tc>
                  <a:txBody>
                    <a:bodyPr/>
                    <a:lstStyle/>
                    <a:p>
                      <a:pPr algn="ctr" fontAlgn="b"/>
                      <a:r>
                        <a:rPr lang="en-US" sz="1200" b="1" u="none" strike="noStrike" dirty="0" smtClean="0">
                          <a:effectLst/>
                        </a:rPr>
                        <a:t>Turnover using Old GICS structure</a:t>
                      </a:r>
                      <a:endParaRPr lang="en-US" sz="1200" b="1" i="0" u="none" strike="noStrike" dirty="0">
                        <a:solidFill>
                          <a:srgbClr val="FFFFFF"/>
                        </a:solidFill>
                        <a:effectLst/>
                        <a:latin typeface="Calibri" panose="020F0502020204030204" pitchFamily="34" charset="0"/>
                      </a:endParaRPr>
                    </a:p>
                  </a:txBody>
                  <a:tcPr marL="0" marR="0" marT="0" marB="0" anchor="b">
                    <a:lnL w="12700" cap="flat" cmpd="sng" algn="ctr">
                      <a:solidFill>
                        <a:schemeClr val="accent2">
                          <a:lumMod val="75000"/>
                        </a:schemeClr>
                      </a:solidFill>
                      <a:prstDash val="sysDash"/>
                      <a:round/>
                      <a:headEnd type="none" w="med" len="med"/>
                      <a:tailEnd type="none" w="med" len="med"/>
                    </a:lnL>
                  </a:tcPr>
                </a:tc>
                <a:tc>
                  <a:txBody>
                    <a:bodyPr/>
                    <a:lstStyle/>
                    <a:p>
                      <a:pPr algn="ctr" fontAlgn="b"/>
                      <a:r>
                        <a:rPr lang="en-US" sz="1200" b="1" u="none" strike="noStrike" dirty="0" smtClean="0">
                          <a:effectLst/>
                        </a:rPr>
                        <a:t>Turnover using New GICS structure </a:t>
                      </a:r>
                      <a:endParaRPr lang="en-US" sz="1200" b="1" i="0" u="none" strike="noStrike" dirty="0">
                        <a:solidFill>
                          <a:srgbClr val="FFFFFF"/>
                        </a:solidFill>
                        <a:effectLst/>
                        <a:latin typeface="Calibri" panose="020F0502020204030204" pitchFamily="34" charset="0"/>
                      </a:endParaRPr>
                    </a:p>
                  </a:txBody>
                  <a:tcPr marL="0" marR="0" marT="0" marB="0" anchor="b"/>
                </a:tc>
                <a:tc>
                  <a:txBody>
                    <a:bodyPr/>
                    <a:lstStyle/>
                    <a:p>
                      <a:pPr algn="ctr" fontAlgn="b"/>
                      <a:endParaRPr lang="en-US" sz="1200" b="1" i="0" u="none" strike="noStrike" dirty="0">
                        <a:solidFill>
                          <a:srgbClr val="FFFFFF"/>
                        </a:solidFill>
                        <a:effectLst/>
                        <a:latin typeface="Calibri" panose="020F0502020204030204" pitchFamily="34" charset="0"/>
                      </a:endParaRPr>
                    </a:p>
                  </a:txBody>
                  <a:tcPr marL="0" marR="0" marT="0" marB="0" anchor="b"/>
                </a:tc>
              </a:tr>
              <a:tr h="275133">
                <a:tc>
                  <a:txBody>
                    <a:bodyPr/>
                    <a:lstStyle/>
                    <a:p>
                      <a:pPr algn="ctr" fontAlgn="b"/>
                      <a:r>
                        <a:rPr lang="en-US" sz="1200" u="none" strike="noStrike" dirty="0">
                          <a:effectLst/>
                        </a:rPr>
                        <a:t>EM </a:t>
                      </a:r>
                      <a:r>
                        <a:rPr lang="en-US" sz="1200" u="none" strike="noStrike" dirty="0" smtClean="0">
                          <a:effectLst/>
                        </a:rPr>
                        <a:t>Enhanced Value </a:t>
                      </a:r>
                      <a:endParaRPr lang="en-US" sz="1200" b="0" i="0" u="none" strike="noStrike" dirty="0">
                        <a:solidFill>
                          <a:schemeClr val="bg2"/>
                        </a:solidFill>
                        <a:effectLst/>
                        <a:latin typeface="+mn-lt"/>
                      </a:endParaRPr>
                    </a:p>
                  </a:txBody>
                  <a:tcPr marL="0" marR="0" marT="0" marB="0" anchor="b">
                    <a:lnR w="12700" cap="flat" cmpd="sng" algn="ctr">
                      <a:solidFill>
                        <a:schemeClr val="accent2">
                          <a:lumMod val="75000"/>
                        </a:schemeClr>
                      </a:solidFill>
                      <a:prstDash val="sysDash"/>
                      <a:round/>
                      <a:headEnd type="none" w="med" len="med"/>
                      <a:tailEnd type="none" w="med" len="med"/>
                    </a:lnR>
                  </a:tcPr>
                </a:tc>
                <a:tc>
                  <a:txBody>
                    <a:bodyPr/>
                    <a:lstStyle/>
                    <a:p>
                      <a:pPr algn="ctr" rtl="0" fontAlgn="b"/>
                      <a:r>
                        <a:rPr lang="en-US" sz="1200" b="0" i="0" u="none" strike="noStrike" dirty="0">
                          <a:solidFill>
                            <a:srgbClr val="465058"/>
                          </a:solidFill>
                          <a:effectLst/>
                          <a:latin typeface="Calibri" panose="020F0502020204030204" pitchFamily="34" charset="0"/>
                        </a:rPr>
                        <a:t>7%</a:t>
                      </a:r>
                    </a:p>
                  </a:txBody>
                  <a:tcPr marL="9525" marR="9525" marT="9525" marB="0" anchor="b">
                    <a:lnL w="12700" cap="flat" cmpd="sng" algn="ctr">
                      <a:solidFill>
                        <a:schemeClr val="accent2">
                          <a:lumMod val="75000"/>
                        </a:schemeClr>
                      </a:solidFill>
                      <a:prstDash val="sysDash"/>
                      <a:round/>
                      <a:headEnd type="none" w="med" len="med"/>
                      <a:tailEnd type="none" w="med" len="med"/>
                    </a:lnL>
                  </a:tcPr>
                </a:tc>
                <a:tc>
                  <a:txBody>
                    <a:bodyPr/>
                    <a:lstStyle/>
                    <a:p>
                      <a:pPr algn="ctr" rtl="0" fontAlgn="b"/>
                      <a:r>
                        <a:rPr lang="en-US" sz="1200" b="0" i="0" u="none" strike="noStrike" dirty="0">
                          <a:solidFill>
                            <a:srgbClr val="465058"/>
                          </a:solidFill>
                          <a:effectLst/>
                          <a:latin typeface="Calibri" panose="020F0502020204030204" pitchFamily="34" charset="0"/>
                        </a:rPr>
                        <a:t>19%</a:t>
                      </a:r>
                    </a:p>
                  </a:txBody>
                  <a:tcPr marL="9525" marR="9525" marT="9525" marB="0" anchor="b"/>
                </a:tc>
                <a:tc>
                  <a:txBody>
                    <a:bodyPr/>
                    <a:lstStyle/>
                    <a:p>
                      <a:pPr algn="ctr" fontAlgn="b"/>
                      <a:endParaRPr lang="en-US" sz="1200" b="0" i="0" u="none" strike="noStrike" dirty="0">
                        <a:solidFill>
                          <a:schemeClr val="bg2"/>
                        </a:solidFill>
                        <a:effectLst/>
                        <a:latin typeface="Calibri" panose="020F0502020204030204" pitchFamily="34" charset="0"/>
                      </a:endParaRPr>
                    </a:p>
                  </a:txBody>
                  <a:tcPr marL="0" marR="0" marT="0" marB="0" anchor="b"/>
                </a:tc>
              </a:tr>
              <a:tr h="322822">
                <a:tc>
                  <a:txBody>
                    <a:bodyPr/>
                    <a:lstStyle/>
                    <a:p>
                      <a:pPr algn="ctr" fontAlgn="b"/>
                      <a:r>
                        <a:rPr lang="en-US" sz="1200" u="none" strike="noStrike" dirty="0">
                          <a:effectLst/>
                        </a:rPr>
                        <a:t>AC </a:t>
                      </a:r>
                      <a:r>
                        <a:rPr lang="en-US" sz="1200" u="none" strike="noStrike" dirty="0" smtClean="0">
                          <a:effectLst/>
                        </a:rPr>
                        <a:t>Asia ex Japan Enhanced Value</a:t>
                      </a:r>
                      <a:endParaRPr lang="en-US" sz="1200" b="0" i="0" u="none" strike="noStrike" dirty="0">
                        <a:solidFill>
                          <a:schemeClr val="bg2"/>
                        </a:solidFill>
                        <a:effectLst/>
                        <a:latin typeface="+mn-lt"/>
                      </a:endParaRPr>
                    </a:p>
                  </a:txBody>
                  <a:tcPr marL="0" marR="0" marT="0" marB="0" anchor="b">
                    <a:lnR w="12700" cap="flat" cmpd="sng" algn="ctr">
                      <a:solidFill>
                        <a:schemeClr val="accent2">
                          <a:lumMod val="75000"/>
                        </a:schemeClr>
                      </a:solidFill>
                      <a:prstDash val="sysDash"/>
                      <a:round/>
                      <a:headEnd type="none" w="med" len="med"/>
                      <a:tailEnd type="none" w="med" len="med"/>
                    </a:lnR>
                  </a:tcPr>
                </a:tc>
                <a:tc>
                  <a:txBody>
                    <a:bodyPr/>
                    <a:lstStyle/>
                    <a:p>
                      <a:pPr algn="ctr" rtl="0" fontAlgn="b"/>
                      <a:r>
                        <a:rPr lang="en-US" sz="1200" b="0" i="0" u="none" strike="noStrike">
                          <a:solidFill>
                            <a:srgbClr val="465058"/>
                          </a:solidFill>
                          <a:effectLst/>
                          <a:latin typeface="Calibri" panose="020F0502020204030204" pitchFamily="34" charset="0"/>
                        </a:rPr>
                        <a:t>10%</a:t>
                      </a:r>
                    </a:p>
                  </a:txBody>
                  <a:tcPr marL="9525" marR="9525" marT="9525" marB="0" anchor="b">
                    <a:lnL w="12700" cap="flat" cmpd="sng" algn="ctr">
                      <a:solidFill>
                        <a:schemeClr val="accent2">
                          <a:lumMod val="75000"/>
                        </a:schemeClr>
                      </a:solidFill>
                      <a:prstDash val="sysDash"/>
                      <a:round/>
                      <a:headEnd type="none" w="med" len="med"/>
                      <a:tailEnd type="none" w="med" len="med"/>
                    </a:lnL>
                  </a:tcPr>
                </a:tc>
                <a:tc>
                  <a:txBody>
                    <a:bodyPr/>
                    <a:lstStyle/>
                    <a:p>
                      <a:pPr algn="ctr" rtl="0" fontAlgn="b"/>
                      <a:r>
                        <a:rPr lang="en-US" sz="1200" b="0" i="0" u="none" strike="noStrike" dirty="0">
                          <a:solidFill>
                            <a:srgbClr val="465058"/>
                          </a:solidFill>
                          <a:effectLst/>
                          <a:latin typeface="Calibri" panose="020F0502020204030204" pitchFamily="34" charset="0"/>
                        </a:rPr>
                        <a:t>22%</a:t>
                      </a:r>
                    </a:p>
                  </a:txBody>
                  <a:tcPr marL="9525" marR="9525" marT="9525" marB="0" anchor="b"/>
                </a:tc>
                <a:tc>
                  <a:txBody>
                    <a:bodyPr/>
                    <a:lstStyle/>
                    <a:p>
                      <a:pPr algn="ctr" fontAlgn="b"/>
                      <a:endParaRPr lang="en-US" sz="1200" b="0" i="0" u="none" strike="noStrike" dirty="0">
                        <a:solidFill>
                          <a:schemeClr val="bg2"/>
                        </a:solidFill>
                        <a:effectLst/>
                        <a:latin typeface="Calibri" panose="020F0502020204030204" pitchFamily="34" charset="0"/>
                      </a:endParaRPr>
                    </a:p>
                  </a:txBody>
                  <a:tcPr marL="0" marR="0" marT="0" marB="0" anchor="b"/>
                </a:tc>
              </a:tr>
              <a:tr h="275133">
                <a:tc>
                  <a:txBody>
                    <a:bodyPr/>
                    <a:lstStyle/>
                    <a:p>
                      <a:pPr algn="ctr" fontAlgn="b"/>
                      <a:r>
                        <a:rPr lang="en-US" sz="1200" u="none" strike="noStrike" dirty="0">
                          <a:effectLst/>
                        </a:rPr>
                        <a:t>USA </a:t>
                      </a:r>
                      <a:r>
                        <a:rPr lang="en-US" sz="1200" u="none" strike="noStrike" dirty="0" smtClean="0">
                          <a:effectLst/>
                        </a:rPr>
                        <a:t>Enhanced Value</a:t>
                      </a:r>
                      <a:endParaRPr lang="en-US" sz="1200" b="0" i="0" u="none" strike="noStrike" dirty="0">
                        <a:solidFill>
                          <a:schemeClr val="bg2"/>
                        </a:solidFill>
                        <a:effectLst/>
                        <a:latin typeface="+mn-lt"/>
                      </a:endParaRPr>
                    </a:p>
                  </a:txBody>
                  <a:tcPr marL="0" marR="0" marT="0" marB="0" anchor="b">
                    <a:lnR w="12700" cap="flat" cmpd="sng" algn="ctr">
                      <a:solidFill>
                        <a:schemeClr val="accent2">
                          <a:lumMod val="75000"/>
                        </a:schemeClr>
                      </a:solidFill>
                      <a:prstDash val="sysDash"/>
                      <a:round/>
                      <a:headEnd type="none" w="med" len="med"/>
                      <a:tailEnd type="none" w="med" len="med"/>
                    </a:lnR>
                  </a:tcPr>
                </a:tc>
                <a:tc>
                  <a:txBody>
                    <a:bodyPr/>
                    <a:lstStyle/>
                    <a:p>
                      <a:pPr algn="ctr" rtl="0" fontAlgn="b"/>
                      <a:r>
                        <a:rPr lang="en-US" sz="1200" b="0" i="0" u="none" strike="noStrike">
                          <a:solidFill>
                            <a:srgbClr val="465058"/>
                          </a:solidFill>
                          <a:effectLst/>
                          <a:latin typeface="Calibri" panose="020F0502020204030204" pitchFamily="34" charset="0"/>
                        </a:rPr>
                        <a:t>7%</a:t>
                      </a:r>
                    </a:p>
                  </a:txBody>
                  <a:tcPr marL="9525" marR="9525" marT="9525" marB="0" anchor="b">
                    <a:lnL w="12700" cap="flat" cmpd="sng" algn="ctr">
                      <a:solidFill>
                        <a:schemeClr val="accent2">
                          <a:lumMod val="75000"/>
                        </a:schemeClr>
                      </a:solidFill>
                      <a:prstDash val="sysDash"/>
                      <a:round/>
                      <a:headEnd type="none" w="med" len="med"/>
                      <a:tailEnd type="none" w="med" len="med"/>
                    </a:lnL>
                  </a:tcPr>
                </a:tc>
                <a:tc>
                  <a:txBody>
                    <a:bodyPr/>
                    <a:lstStyle/>
                    <a:p>
                      <a:pPr algn="ctr" rtl="0" fontAlgn="b"/>
                      <a:r>
                        <a:rPr lang="en-US" sz="1200" b="0" i="0" u="none" strike="noStrike">
                          <a:solidFill>
                            <a:srgbClr val="465058"/>
                          </a:solidFill>
                          <a:effectLst/>
                          <a:latin typeface="Calibri" panose="020F0502020204030204" pitchFamily="34" charset="0"/>
                        </a:rPr>
                        <a:t>13%</a:t>
                      </a:r>
                    </a:p>
                  </a:txBody>
                  <a:tcPr marL="9525" marR="9525" marT="9525" marB="0" anchor="b"/>
                </a:tc>
                <a:tc>
                  <a:txBody>
                    <a:bodyPr/>
                    <a:lstStyle/>
                    <a:p>
                      <a:pPr algn="ctr" fontAlgn="b"/>
                      <a:endParaRPr lang="en-US" sz="1200" b="0" i="0" u="none" strike="noStrike" dirty="0">
                        <a:solidFill>
                          <a:schemeClr val="bg2"/>
                        </a:solidFill>
                        <a:effectLst/>
                        <a:latin typeface="Calibri" panose="020F0502020204030204" pitchFamily="34" charset="0"/>
                      </a:endParaRPr>
                    </a:p>
                  </a:txBody>
                  <a:tcPr marL="0" marR="0" marT="0" marB="0" anchor="b"/>
                </a:tc>
              </a:tr>
              <a:tr h="275133">
                <a:tc>
                  <a:txBody>
                    <a:bodyPr/>
                    <a:lstStyle/>
                    <a:p>
                      <a:pPr algn="ctr" fontAlgn="b"/>
                      <a:r>
                        <a:rPr lang="en-US" sz="1200" u="none" strike="noStrike" dirty="0">
                          <a:effectLst/>
                        </a:rPr>
                        <a:t>World </a:t>
                      </a:r>
                      <a:r>
                        <a:rPr lang="en-US" sz="1200" u="none" strike="noStrike" dirty="0" smtClean="0">
                          <a:effectLst/>
                        </a:rPr>
                        <a:t>Enhanced Value</a:t>
                      </a:r>
                      <a:endParaRPr lang="en-US" sz="1200" b="0" i="0" u="none" strike="noStrike" dirty="0">
                        <a:solidFill>
                          <a:schemeClr val="bg2"/>
                        </a:solidFill>
                        <a:effectLst/>
                        <a:latin typeface="+mn-lt"/>
                      </a:endParaRPr>
                    </a:p>
                  </a:txBody>
                  <a:tcPr marL="0" marR="0" marT="0" marB="0" anchor="b">
                    <a:lnR w="12700" cap="flat" cmpd="sng" algn="ctr">
                      <a:solidFill>
                        <a:schemeClr val="accent2">
                          <a:lumMod val="75000"/>
                        </a:schemeClr>
                      </a:solidFill>
                      <a:prstDash val="sysDash"/>
                      <a:round/>
                      <a:headEnd type="none" w="med" len="med"/>
                      <a:tailEnd type="none" w="med" len="med"/>
                    </a:lnR>
                  </a:tcPr>
                </a:tc>
                <a:tc>
                  <a:txBody>
                    <a:bodyPr/>
                    <a:lstStyle/>
                    <a:p>
                      <a:pPr algn="ctr" rtl="0" fontAlgn="b"/>
                      <a:r>
                        <a:rPr lang="en-US" sz="1200" b="0" i="0" u="none" strike="noStrike">
                          <a:solidFill>
                            <a:srgbClr val="465058"/>
                          </a:solidFill>
                          <a:effectLst/>
                          <a:latin typeface="Calibri" panose="020F0502020204030204" pitchFamily="34" charset="0"/>
                        </a:rPr>
                        <a:t>9%</a:t>
                      </a:r>
                    </a:p>
                  </a:txBody>
                  <a:tcPr marL="9525" marR="9525" marT="9525" marB="0" anchor="b">
                    <a:lnL w="12700" cap="flat" cmpd="sng" algn="ctr">
                      <a:solidFill>
                        <a:schemeClr val="accent2">
                          <a:lumMod val="75000"/>
                        </a:schemeClr>
                      </a:solidFill>
                      <a:prstDash val="sysDash"/>
                      <a:round/>
                      <a:headEnd type="none" w="med" len="med"/>
                      <a:tailEnd type="none" w="med" len="med"/>
                    </a:lnL>
                  </a:tcPr>
                </a:tc>
                <a:tc>
                  <a:txBody>
                    <a:bodyPr/>
                    <a:lstStyle/>
                    <a:p>
                      <a:pPr algn="ctr" rtl="0" fontAlgn="b"/>
                      <a:r>
                        <a:rPr lang="en-US" sz="1200" b="0" i="0" u="none" strike="noStrike">
                          <a:solidFill>
                            <a:srgbClr val="465058"/>
                          </a:solidFill>
                          <a:effectLst/>
                          <a:latin typeface="Calibri" panose="020F0502020204030204" pitchFamily="34" charset="0"/>
                        </a:rPr>
                        <a:t>14%</a:t>
                      </a:r>
                    </a:p>
                  </a:txBody>
                  <a:tcPr marL="9525" marR="9525" marT="9525" marB="0" anchor="b"/>
                </a:tc>
                <a:tc>
                  <a:txBody>
                    <a:bodyPr/>
                    <a:lstStyle/>
                    <a:p>
                      <a:pPr algn="ctr" fontAlgn="b"/>
                      <a:endParaRPr lang="en-US" sz="1200" b="0" i="0" u="none" strike="noStrike" dirty="0">
                        <a:solidFill>
                          <a:schemeClr val="bg2"/>
                        </a:solidFill>
                        <a:effectLst/>
                        <a:latin typeface="Calibri" panose="020F0502020204030204" pitchFamily="34" charset="0"/>
                      </a:endParaRPr>
                    </a:p>
                  </a:txBody>
                  <a:tcPr marL="0" marR="0" marT="0" marB="0" anchor="b"/>
                </a:tc>
              </a:tr>
              <a:tr h="275133">
                <a:tc>
                  <a:txBody>
                    <a:bodyPr/>
                    <a:lstStyle/>
                    <a:p>
                      <a:pPr algn="ctr" fontAlgn="b"/>
                      <a:r>
                        <a:rPr lang="en-US" sz="1200" u="none" strike="noStrike" dirty="0">
                          <a:effectLst/>
                        </a:rPr>
                        <a:t>ACWI </a:t>
                      </a:r>
                      <a:r>
                        <a:rPr lang="en-US" sz="1200" u="none" strike="noStrike" dirty="0" smtClean="0">
                          <a:effectLst/>
                        </a:rPr>
                        <a:t>Enhanced Value</a:t>
                      </a:r>
                      <a:endParaRPr lang="en-US" sz="1200" b="0" i="0" u="none" strike="noStrike" dirty="0">
                        <a:solidFill>
                          <a:schemeClr val="bg2"/>
                        </a:solidFill>
                        <a:effectLst/>
                        <a:latin typeface="+mn-lt"/>
                      </a:endParaRPr>
                    </a:p>
                  </a:txBody>
                  <a:tcPr marL="0" marR="0" marT="0" marB="0" anchor="b">
                    <a:lnR w="12700" cap="flat" cmpd="sng" algn="ctr">
                      <a:solidFill>
                        <a:schemeClr val="accent2">
                          <a:lumMod val="75000"/>
                        </a:schemeClr>
                      </a:solidFill>
                      <a:prstDash val="sysDash"/>
                      <a:round/>
                      <a:headEnd type="none" w="med" len="med"/>
                      <a:tailEnd type="none" w="med" len="med"/>
                    </a:lnR>
                  </a:tcPr>
                </a:tc>
                <a:tc>
                  <a:txBody>
                    <a:bodyPr/>
                    <a:lstStyle/>
                    <a:p>
                      <a:pPr algn="ctr" rtl="0" fontAlgn="b"/>
                      <a:r>
                        <a:rPr lang="en-US" sz="1200" b="0" i="0" u="none" strike="noStrike">
                          <a:solidFill>
                            <a:srgbClr val="465058"/>
                          </a:solidFill>
                          <a:effectLst/>
                          <a:latin typeface="Calibri" panose="020F0502020204030204" pitchFamily="34" charset="0"/>
                        </a:rPr>
                        <a:t>11%</a:t>
                      </a:r>
                    </a:p>
                  </a:txBody>
                  <a:tcPr marL="9525" marR="9525" marT="9525" marB="0" anchor="b">
                    <a:lnL w="12700" cap="flat" cmpd="sng" algn="ctr">
                      <a:solidFill>
                        <a:schemeClr val="accent2">
                          <a:lumMod val="75000"/>
                        </a:schemeClr>
                      </a:solidFill>
                      <a:prstDash val="sysDash"/>
                      <a:round/>
                      <a:headEnd type="none" w="med" len="med"/>
                      <a:tailEnd type="none" w="med" len="med"/>
                    </a:lnL>
                  </a:tcPr>
                </a:tc>
                <a:tc>
                  <a:txBody>
                    <a:bodyPr/>
                    <a:lstStyle/>
                    <a:p>
                      <a:pPr algn="ctr" rtl="0" fontAlgn="b"/>
                      <a:r>
                        <a:rPr lang="en-US" sz="1200" b="0" i="0" u="none" strike="noStrike">
                          <a:solidFill>
                            <a:srgbClr val="465058"/>
                          </a:solidFill>
                          <a:effectLst/>
                          <a:latin typeface="Calibri" panose="020F0502020204030204" pitchFamily="34" charset="0"/>
                        </a:rPr>
                        <a:t>15%</a:t>
                      </a:r>
                    </a:p>
                  </a:txBody>
                  <a:tcPr marL="9525" marR="9525" marT="9525" marB="0" anchor="b"/>
                </a:tc>
                <a:tc>
                  <a:txBody>
                    <a:bodyPr/>
                    <a:lstStyle/>
                    <a:p>
                      <a:pPr algn="ctr" fontAlgn="b"/>
                      <a:endParaRPr lang="en-US" sz="1200" b="0" i="0" u="none" strike="noStrike" dirty="0">
                        <a:solidFill>
                          <a:schemeClr val="bg2"/>
                        </a:solidFill>
                        <a:effectLst/>
                        <a:latin typeface="Calibri" panose="020F0502020204030204" pitchFamily="34" charset="0"/>
                      </a:endParaRPr>
                    </a:p>
                  </a:txBody>
                  <a:tcPr marL="0" marR="0" marT="0" marB="0" anchor="b"/>
                </a:tc>
              </a:tr>
              <a:tr h="275133">
                <a:tc>
                  <a:txBody>
                    <a:bodyPr/>
                    <a:lstStyle/>
                    <a:p>
                      <a:pPr algn="ctr" fontAlgn="b"/>
                      <a:r>
                        <a:rPr lang="en-US" sz="1200" u="none" strike="noStrike" dirty="0">
                          <a:effectLst/>
                        </a:rPr>
                        <a:t>Japan </a:t>
                      </a:r>
                      <a:r>
                        <a:rPr lang="en-US" sz="1200" u="none" strike="noStrike" dirty="0" smtClean="0">
                          <a:effectLst/>
                        </a:rPr>
                        <a:t>Enhanced Value</a:t>
                      </a:r>
                      <a:endParaRPr lang="en-US" sz="1200" b="0" i="0" u="none" strike="noStrike" dirty="0">
                        <a:solidFill>
                          <a:schemeClr val="bg2"/>
                        </a:solidFill>
                        <a:effectLst/>
                        <a:latin typeface="+mn-lt"/>
                      </a:endParaRPr>
                    </a:p>
                  </a:txBody>
                  <a:tcPr marL="0" marR="0" marT="0" marB="0" anchor="b">
                    <a:lnR w="12700" cap="flat" cmpd="sng" algn="ctr">
                      <a:solidFill>
                        <a:schemeClr val="accent2">
                          <a:lumMod val="75000"/>
                        </a:schemeClr>
                      </a:solidFill>
                      <a:prstDash val="sysDash"/>
                      <a:round/>
                      <a:headEnd type="none" w="med" len="med"/>
                      <a:tailEnd type="none" w="med" len="med"/>
                    </a:lnR>
                  </a:tcPr>
                </a:tc>
                <a:tc>
                  <a:txBody>
                    <a:bodyPr/>
                    <a:lstStyle/>
                    <a:p>
                      <a:pPr algn="ctr" rtl="0" fontAlgn="b"/>
                      <a:r>
                        <a:rPr lang="en-US" sz="1200" b="0" i="0" u="none" strike="noStrike">
                          <a:solidFill>
                            <a:srgbClr val="465058"/>
                          </a:solidFill>
                          <a:effectLst/>
                          <a:latin typeface="Calibri" panose="020F0502020204030204" pitchFamily="34" charset="0"/>
                        </a:rPr>
                        <a:t>6%</a:t>
                      </a:r>
                    </a:p>
                  </a:txBody>
                  <a:tcPr marL="9525" marR="9525" marT="9525" marB="0" anchor="b">
                    <a:lnL w="12700" cap="flat" cmpd="sng" algn="ctr">
                      <a:solidFill>
                        <a:schemeClr val="accent2">
                          <a:lumMod val="75000"/>
                        </a:schemeClr>
                      </a:solidFill>
                      <a:prstDash val="sysDash"/>
                      <a:round/>
                      <a:headEnd type="none" w="med" len="med"/>
                      <a:tailEnd type="none" w="med" len="med"/>
                    </a:lnL>
                  </a:tcPr>
                </a:tc>
                <a:tc>
                  <a:txBody>
                    <a:bodyPr/>
                    <a:lstStyle/>
                    <a:p>
                      <a:pPr algn="ctr" rtl="0" fontAlgn="b"/>
                      <a:r>
                        <a:rPr lang="en-US" sz="1200" b="0" i="0" u="none" strike="noStrike">
                          <a:solidFill>
                            <a:srgbClr val="465058"/>
                          </a:solidFill>
                          <a:effectLst/>
                          <a:latin typeface="Calibri" panose="020F0502020204030204" pitchFamily="34" charset="0"/>
                        </a:rPr>
                        <a:t>7%</a:t>
                      </a:r>
                    </a:p>
                  </a:txBody>
                  <a:tcPr marL="9525" marR="9525" marT="9525" marB="0" anchor="b"/>
                </a:tc>
                <a:tc>
                  <a:txBody>
                    <a:bodyPr/>
                    <a:lstStyle/>
                    <a:p>
                      <a:pPr algn="ctr" fontAlgn="b"/>
                      <a:endParaRPr lang="en-US" sz="1200" b="0" i="0" u="none" strike="noStrike" dirty="0">
                        <a:solidFill>
                          <a:schemeClr val="bg2"/>
                        </a:solidFill>
                        <a:effectLst/>
                        <a:latin typeface="Calibri" panose="020F0502020204030204" pitchFamily="34" charset="0"/>
                      </a:endParaRPr>
                    </a:p>
                  </a:txBody>
                  <a:tcPr marL="0" marR="0" marT="0" marB="0" anchor="b"/>
                </a:tc>
              </a:tr>
              <a:tr h="322822">
                <a:tc>
                  <a:txBody>
                    <a:bodyPr/>
                    <a:lstStyle/>
                    <a:p>
                      <a:pPr algn="ctr" fontAlgn="b"/>
                      <a:r>
                        <a:rPr lang="en-US" sz="1200" u="none" strike="noStrike" dirty="0">
                          <a:effectLst/>
                        </a:rPr>
                        <a:t>Europe </a:t>
                      </a:r>
                      <a:r>
                        <a:rPr lang="en-US" sz="1200" u="none" strike="noStrike" dirty="0" smtClean="0">
                          <a:effectLst/>
                        </a:rPr>
                        <a:t>Enhanced Value</a:t>
                      </a:r>
                      <a:endParaRPr lang="en-US" sz="1200" b="0" i="0" u="none" strike="noStrike" dirty="0">
                        <a:solidFill>
                          <a:schemeClr val="bg2"/>
                        </a:solidFill>
                        <a:effectLst/>
                        <a:latin typeface="+mn-lt"/>
                      </a:endParaRPr>
                    </a:p>
                  </a:txBody>
                  <a:tcPr marL="0" marR="0" marT="0" marB="0" anchor="b">
                    <a:lnR w="12700" cap="flat" cmpd="sng" algn="ctr">
                      <a:solidFill>
                        <a:schemeClr val="accent2">
                          <a:lumMod val="75000"/>
                        </a:schemeClr>
                      </a:solidFill>
                      <a:prstDash val="sysDash"/>
                      <a:round/>
                      <a:headEnd type="none" w="med" len="med"/>
                      <a:tailEnd type="none" w="med" len="med"/>
                    </a:lnR>
                  </a:tcPr>
                </a:tc>
                <a:tc>
                  <a:txBody>
                    <a:bodyPr/>
                    <a:lstStyle/>
                    <a:p>
                      <a:pPr algn="ctr" rtl="0" fontAlgn="b"/>
                      <a:r>
                        <a:rPr lang="en-US" sz="1200" b="0" i="0" u="none" strike="noStrike">
                          <a:solidFill>
                            <a:srgbClr val="465058"/>
                          </a:solidFill>
                          <a:effectLst/>
                          <a:latin typeface="Calibri" panose="020F0502020204030204" pitchFamily="34" charset="0"/>
                        </a:rPr>
                        <a:t>9%</a:t>
                      </a:r>
                    </a:p>
                  </a:txBody>
                  <a:tcPr marL="9525" marR="9525" marT="9525" marB="0" anchor="b">
                    <a:lnL w="12700" cap="flat" cmpd="sng" algn="ctr">
                      <a:solidFill>
                        <a:schemeClr val="accent2">
                          <a:lumMod val="75000"/>
                        </a:schemeClr>
                      </a:solidFill>
                      <a:prstDash val="sysDash"/>
                      <a:round/>
                      <a:headEnd type="none" w="med" len="med"/>
                      <a:tailEnd type="none" w="med" len="med"/>
                    </a:lnL>
                  </a:tcPr>
                </a:tc>
                <a:tc>
                  <a:txBody>
                    <a:bodyPr/>
                    <a:lstStyle/>
                    <a:p>
                      <a:pPr algn="ctr" rtl="0" fontAlgn="b"/>
                      <a:r>
                        <a:rPr lang="en-US" sz="1200" b="0" i="0" u="none" strike="noStrike" dirty="0">
                          <a:solidFill>
                            <a:srgbClr val="465058"/>
                          </a:solidFill>
                          <a:effectLst/>
                          <a:latin typeface="Calibri" panose="020F0502020204030204" pitchFamily="34" charset="0"/>
                        </a:rPr>
                        <a:t>10%</a:t>
                      </a:r>
                    </a:p>
                  </a:txBody>
                  <a:tcPr marL="9525" marR="9525" marT="9525" marB="0" anchor="b"/>
                </a:tc>
                <a:tc>
                  <a:txBody>
                    <a:bodyPr/>
                    <a:lstStyle/>
                    <a:p>
                      <a:pPr algn="ctr" fontAlgn="b"/>
                      <a:endParaRPr lang="en-US" sz="1200" b="0" i="0" u="none" strike="noStrike" dirty="0">
                        <a:solidFill>
                          <a:schemeClr val="bg2"/>
                        </a:solidFill>
                        <a:effectLst/>
                        <a:latin typeface="Calibri" panose="020F0502020204030204" pitchFamily="34" charset="0"/>
                      </a:endParaRPr>
                    </a:p>
                  </a:txBody>
                  <a:tcPr marL="0" marR="0" marT="0" marB="0" anchor="b"/>
                </a:tc>
              </a:tr>
            </a:tbl>
          </a:graphicData>
        </a:graphic>
      </p:graphicFrame>
      <p:sp>
        <p:nvSpPr>
          <p:cNvPr id="6" name="TextBox 5"/>
          <p:cNvSpPr txBox="1"/>
          <p:nvPr/>
        </p:nvSpPr>
        <p:spPr>
          <a:xfrm>
            <a:off x="5234850" y="5071159"/>
            <a:ext cx="1683145" cy="215444"/>
          </a:xfrm>
          <a:prstGeom prst="rect">
            <a:avLst/>
          </a:prstGeom>
          <a:noFill/>
        </p:spPr>
        <p:txBody>
          <a:bodyPr wrap="square" rtlCol="0">
            <a:spAutoFit/>
          </a:bodyPr>
          <a:lstStyle/>
          <a:p>
            <a:r>
              <a:rPr lang="en-US" sz="800" dirty="0" smtClean="0">
                <a:solidFill>
                  <a:schemeClr val="bg2"/>
                </a:solidFill>
              </a:rPr>
              <a:t>Simulations as of Dec 01, 2017</a:t>
            </a:r>
          </a:p>
        </p:txBody>
      </p:sp>
    </p:spTree>
    <p:extLst>
      <p:ext uri="{BB962C8B-B14F-4D97-AF65-F5344CB8AC3E}">
        <p14:creationId xmlns:p14="http://schemas.microsoft.com/office/powerpoint/2010/main" val="17904543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Estimated impact - MSCI </a:t>
            </a:r>
            <a:r>
              <a:rPr lang="en-US" dirty="0" smtClean="0"/>
              <a:t>SECTOR NEUTRAL </a:t>
            </a:r>
            <a:r>
              <a:rPr lang="en-US" dirty="0"/>
              <a:t>Quality Indexes Methodology</a:t>
            </a:r>
          </a:p>
        </p:txBody>
      </p:sp>
      <p:sp>
        <p:nvSpPr>
          <p:cNvPr id="3" name="Slide Number Placeholder 2"/>
          <p:cNvSpPr>
            <a:spLocks noGrp="1"/>
          </p:cNvSpPr>
          <p:nvPr>
            <p:ph type="sldNum" sz="quarter" idx="10"/>
          </p:nvPr>
        </p:nvSpPr>
        <p:spPr/>
        <p:txBody>
          <a:bodyPr/>
          <a:lstStyle/>
          <a:p>
            <a:fld id="{93AC2C76-E6AA-46CB-A2DE-F6E097F7C440}" type="slidenum">
              <a:rPr lang="en-GB" smtClean="0"/>
              <a:pPr/>
              <a:t>21</a:t>
            </a:fld>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1073876092"/>
              </p:ext>
            </p:extLst>
          </p:nvPr>
        </p:nvGraphicFramePr>
        <p:xfrm>
          <a:off x="1134533" y="2427698"/>
          <a:ext cx="6121399" cy="2977334"/>
        </p:xfrm>
        <a:graphic>
          <a:graphicData uri="http://schemas.openxmlformats.org/drawingml/2006/table">
            <a:tbl>
              <a:tblPr firstRow="1" bandRow="1">
                <a:tableStyleId>{0E3FDE45-AF77-4B5C-9715-49D594BDF05E}</a:tableStyleId>
              </a:tblPr>
              <a:tblGrid>
                <a:gridCol w="2370667"/>
                <a:gridCol w="1845733"/>
                <a:gridCol w="1512807"/>
                <a:gridCol w="392192"/>
              </a:tblGrid>
              <a:tr h="529259">
                <a:tc>
                  <a:txBody>
                    <a:bodyPr/>
                    <a:lstStyle/>
                    <a:p>
                      <a:pPr algn="ctr" fontAlgn="b"/>
                      <a:r>
                        <a:rPr lang="en-US" sz="1200" b="1" u="none" strike="noStrike" dirty="0">
                          <a:effectLst/>
                        </a:rPr>
                        <a:t>Index </a:t>
                      </a:r>
                      <a:endParaRPr lang="en-US" sz="1200" b="1" i="0" u="none" strike="noStrike" dirty="0">
                        <a:solidFill>
                          <a:schemeClr val="bg2"/>
                        </a:solidFill>
                        <a:effectLst/>
                        <a:latin typeface="+mn-lt"/>
                      </a:endParaRPr>
                    </a:p>
                  </a:txBody>
                  <a:tcPr marL="0" marR="0" marT="0" marB="0" anchor="b">
                    <a:lnR w="12700" cap="flat" cmpd="sng" algn="ctr">
                      <a:solidFill>
                        <a:schemeClr val="accent2">
                          <a:lumMod val="75000"/>
                        </a:schemeClr>
                      </a:solidFill>
                      <a:prstDash val="sysDash"/>
                      <a:round/>
                      <a:headEnd type="none" w="med" len="med"/>
                      <a:tailEnd type="none" w="med" len="med"/>
                    </a:lnR>
                    <a:lnB w="12700" cap="flat" cmpd="sng" algn="ctr">
                      <a:solidFill>
                        <a:schemeClr val="accent2">
                          <a:lumMod val="75000"/>
                        </a:schemeClr>
                      </a:solidFill>
                      <a:prstDash val="sysDash"/>
                      <a:round/>
                      <a:headEnd type="none" w="med" len="med"/>
                      <a:tailEnd type="none" w="med" len="med"/>
                    </a:lnB>
                  </a:tcPr>
                </a:tc>
                <a:tc>
                  <a:txBody>
                    <a:bodyPr/>
                    <a:lstStyle/>
                    <a:p>
                      <a:pPr algn="ctr" fontAlgn="b"/>
                      <a:r>
                        <a:rPr lang="en-US" sz="1200" b="1" u="none" strike="noStrike" dirty="0" smtClean="0">
                          <a:effectLst/>
                        </a:rPr>
                        <a:t>Turnover using Old GICS</a:t>
                      </a:r>
                      <a:r>
                        <a:rPr lang="en-US" sz="1200" b="1" u="none" strike="noStrike" baseline="0" dirty="0" smtClean="0">
                          <a:effectLst/>
                        </a:rPr>
                        <a:t> Structure</a:t>
                      </a:r>
                      <a:endParaRPr lang="en-US" sz="1200" b="1" i="0" u="none" strike="noStrike" dirty="0">
                        <a:solidFill>
                          <a:srgbClr val="FFFFFF"/>
                        </a:solidFill>
                        <a:effectLst/>
                        <a:latin typeface="Calibri" panose="020F0502020204030204" pitchFamily="34" charset="0"/>
                      </a:endParaRPr>
                    </a:p>
                  </a:txBody>
                  <a:tcPr marL="0" marR="0" marT="0" marB="0" anchor="b">
                    <a:lnL w="12700" cap="flat" cmpd="sng" algn="ctr">
                      <a:solidFill>
                        <a:schemeClr val="accent2">
                          <a:lumMod val="75000"/>
                        </a:schemeClr>
                      </a:solidFill>
                      <a:prstDash val="sysDash"/>
                      <a:round/>
                      <a:headEnd type="none" w="med" len="med"/>
                      <a:tailEnd type="none" w="med" len="med"/>
                    </a:lnL>
                    <a:lnB w="12700" cap="flat" cmpd="sng" algn="ctr">
                      <a:solidFill>
                        <a:schemeClr val="accent2">
                          <a:lumMod val="75000"/>
                        </a:schemeClr>
                      </a:solidFill>
                      <a:prstDash val="sysDash"/>
                      <a:round/>
                      <a:headEnd type="none" w="med" len="med"/>
                      <a:tailEnd type="none" w="med" len="med"/>
                    </a:lnB>
                  </a:tcPr>
                </a:tc>
                <a:tc>
                  <a:txBody>
                    <a:bodyPr/>
                    <a:lstStyle/>
                    <a:p>
                      <a:pPr algn="ctr" fontAlgn="b"/>
                      <a:r>
                        <a:rPr lang="en-US" sz="1200" b="1" u="none" strike="noStrike" dirty="0" smtClean="0">
                          <a:effectLst/>
                        </a:rPr>
                        <a:t>Turnover</a:t>
                      </a:r>
                      <a:r>
                        <a:rPr lang="en-US" sz="1200" b="1" u="none" strike="noStrike" baseline="0" dirty="0" smtClean="0">
                          <a:effectLst/>
                        </a:rPr>
                        <a:t> using </a:t>
                      </a:r>
                      <a:r>
                        <a:rPr lang="en-US" sz="1200" b="1" u="none" strike="noStrike" dirty="0" smtClean="0">
                          <a:effectLst/>
                        </a:rPr>
                        <a:t>New GICS</a:t>
                      </a:r>
                      <a:r>
                        <a:rPr lang="en-US" sz="1200" b="1" u="none" strike="noStrike" baseline="0" dirty="0" smtClean="0">
                          <a:effectLst/>
                        </a:rPr>
                        <a:t> Structure</a:t>
                      </a:r>
                      <a:endParaRPr lang="en-US" sz="1200" b="1" i="0" u="none" strike="noStrike" dirty="0">
                        <a:solidFill>
                          <a:srgbClr val="FFFFFF"/>
                        </a:solidFill>
                        <a:effectLst/>
                        <a:latin typeface="Calibri" panose="020F0502020204030204" pitchFamily="34" charset="0"/>
                      </a:endParaRPr>
                    </a:p>
                  </a:txBody>
                  <a:tcPr marL="0" marR="0" marT="0" marB="0" anchor="b">
                    <a:lnB w="12700" cap="flat" cmpd="sng" algn="ctr">
                      <a:solidFill>
                        <a:schemeClr val="accent2">
                          <a:lumMod val="75000"/>
                        </a:schemeClr>
                      </a:solidFill>
                      <a:prstDash val="sysDash"/>
                      <a:round/>
                      <a:headEnd type="none" w="med" len="med"/>
                      <a:tailEnd type="none" w="med" len="med"/>
                    </a:lnB>
                  </a:tcPr>
                </a:tc>
                <a:tc>
                  <a:txBody>
                    <a:bodyPr/>
                    <a:lstStyle/>
                    <a:p>
                      <a:pPr algn="ctr" fontAlgn="b"/>
                      <a:endParaRPr lang="en-US" sz="1200" b="1" i="0" u="none" strike="noStrike" dirty="0">
                        <a:solidFill>
                          <a:srgbClr val="FFFFFF"/>
                        </a:solidFill>
                        <a:effectLst/>
                        <a:latin typeface="Calibri" panose="020F0502020204030204" pitchFamily="34" charset="0"/>
                      </a:endParaRPr>
                    </a:p>
                  </a:txBody>
                  <a:tcPr marL="0" marR="0" marT="0" marB="0" anchor="b">
                    <a:lnB w="12700" cap="flat" cmpd="sng" algn="ctr">
                      <a:solidFill>
                        <a:schemeClr val="accent2">
                          <a:lumMod val="75000"/>
                        </a:schemeClr>
                      </a:solidFill>
                      <a:prstDash val="sysDash"/>
                      <a:round/>
                      <a:headEnd type="none" w="med" len="med"/>
                      <a:tailEnd type="none" w="med" len="med"/>
                    </a:lnB>
                  </a:tcPr>
                </a:tc>
              </a:tr>
              <a:tr h="343311">
                <a:tc>
                  <a:txBody>
                    <a:bodyPr/>
                    <a:lstStyle/>
                    <a:p>
                      <a:pPr algn="ctr" fontAlgn="b"/>
                      <a:r>
                        <a:rPr lang="en-US" sz="1200" u="none" strike="noStrike" dirty="0">
                          <a:effectLst/>
                        </a:rPr>
                        <a:t>World </a:t>
                      </a:r>
                      <a:r>
                        <a:rPr lang="en-US" sz="1200" u="none" strike="noStrike" dirty="0" smtClean="0">
                          <a:effectLst/>
                        </a:rPr>
                        <a:t>Sector Neutral Quality Index</a:t>
                      </a:r>
                      <a:endParaRPr lang="en-US" sz="1200" b="0" i="0" u="none" strike="noStrike" dirty="0">
                        <a:solidFill>
                          <a:schemeClr val="bg2"/>
                        </a:solidFill>
                        <a:effectLst/>
                        <a:latin typeface="Calibri" panose="020F0502020204030204" pitchFamily="34" charset="0"/>
                      </a:endParaRPr>
                    </a:p>
                  </a:txBody>
                  <a:tcPr marL="0" marR="0" marT="0" marB="0" anchor="ctr">
                    <a:lnR w="12700" cap="flat" cmpd="sng" algn="ctr">
                      <a:solidFill>
                        <a:schemeClr val="accent2">
                          <a:lumMod val="75000"/>
                        </a:schemeClr>
                      </a:solidFill>
                      <a:prstDash val="sysDash"/>
                      <a:round/>
                      <a:headEnd type="none" w="med" len="med"/>
                      <a:tailEnd type="none" w="med" len="med"/>
                    </a:lnR>
                    <a:lnT w="12700" cap="flat" cmpd="sng" algn="ctr">
                      <a:solidFill>
                        <a:schemeClr val="accent2">
                          <a:lumMod val="75000"/>
                        </a:schemeClr>
                      </a:solidFill>
                      <a:prstDash val="sysDash"/>
                      <a:round/>
                      <a:headEnd type="none" w="med" len="med"/>
                      <a:tailEnd type="none" w="med" len="med"/>
                    </a:lnT>
                  </a:tcPr>
                </a:tc>
                <a:tc>
                  <a:txBody>
                    <a:bodyPr/>
                    <a:lstStyle/>
                    <a:p>
                      <a:pPr algn="ctr" fontAlgn="b"/>
                      <a:r>
                        <a:rPr lang="en-US" sz="1100" b="0" i="0" u="none" strike="noStrike">
                          <a:solidFill>
                            <a:schemeClr val="bg2"/>
                          </a:solidFill>
                          <a:effectLst/>
                          <a:latin typeface="Calibri" panose="020F0502020204030204" pitchFamily="34" charset="0"/>
                        </a:rPr>
                        <a:t>11%</a:t>
                      </a:r>
                    </a:p>
                  </a:txBody>
                  <a:tcPr marL="9525" marR="9525" marT="9525" marB="0" anchor="ctr">
                    <a:lnL w="12700" cap="flat" cmpd="sng" algn="ctr">
                      <a:solidFill>
                        <a:schemeClr val="accent2">
                          <a:lumMod val="75000"/>
                        </a:schemeClr>
                      </a:solidFill>
                      <a:prstDash val="sysDash"/>
                      <a:round/>
                      <a:headEnd type="none" w="med" len="med"/>
                      <a:tailEnd type="none" w="med" len="med"/>
                    </a:lnL>
                    <a:lnT w="12700" cap="flat" cmpd="sng" algn="ctr">
                      <a:solidFill>
                        <a:schemeClr val="accent2">
                          <a:lumMod val="75000"/>
                        </a:schemeClr>
                      </a:solidFill>
                      <a:prstDash val="sysDash"/>
                      <a:round/>
                      <a:headEnd type="none" w="med" len="med"/>
                      <a:tailEnd type="none" w="med" len="med"/>
                    </a:lnT>
                  </a:tcPr>
                </a:tc>
                <a:tc>
                  <a:txBody>
                    <a:bodyPr/>
                    <a:lstStyle/>
                    <a:p>
                      <a:pPr algn="ctr" fontAlgn="b"/>
                      <a:r>
                        <a:rPr lang="en-US" sz="1100" b="0" i="0" u="none" strike="noStrike">
                          <a:solidFill>
                            <a:schemeClr val="bg2"/>
                          </a:solidFill>
                          <a:effectLst/>
                          <a:latin typeface="Calibri" panose="020F0502020204030204" pitchFamily="34" charset="0"/>
                        </a:rPr>
                        <a:t>16%</a:t>
                      </a:r>
                    </a:p>
                  </a:txBody>
                  <a:tcPr marL="9525" marR="9525" marT="9525" marB="0" anchor="ctr">
                    <a:lnT w="12700" cap="flat" cmpd="sng" algn="ctr">
                      <a:solidFill>
                        <a:schemeClr val="accent2">
                          <a:lumMod val="75000"/>
                        </a:schemeClr>
                      </a:solidFill>
                      <a:prstDash val="sysDash"/>
                      <a:round/>
                      <a:headEnd type="none" w="med" len="med"/>
                      <a:tailEnd type="none" w="med" len="med"/>
                    </a:lnT>
                  </a:tcPr>
                </a:tc>
                <a:tc>
                  <a:txBody>
                    <a:bodyPr/>
                    <a:lstStyle/>
                    <a:p>
                      <a:pPr algn="ctr" fontAlgn="b"/>
                      <a:endParaRPr lang="en-US" sz="1200" b="0" i="0" u="none" strike="noStrike" dirty="0">
                        <a:solidFill>
                          <a:schemeClr val="bg2"/>
                        </a:solidFill>
                        <a:effectLst/>
                        <a:latin typeface="Calibri" panose="020F0502020204030204" pitchFamily="34" charset="0"/>
                      </a:endParaRPr>
                    </a:p>
                  </a:txBody>
                  <a:tcPr marL="0" marR="0" marT="0" marB="0" anchor="b">
                    <a:lnT w="12700" cap="flat" cmpd="sng" algn="ctr">
                      <a:solidFill>
                        <a:schemeClr val="accent2">
                          <a:lumMod val="75000"/>
                        </a:schemeClr>
                      </a:solidFill>
                      <a:prstDash val="sysDash"/>
                      <a:round/>
                      <a:headEnd type="none" w="med" len="med"/>
                      <a:tailEnd type="none" w="med" len="med"/>
                    </a:lnT>
                  </a:tcPr>
                </a:tc>
              </a:tr>
              <a:tr h="343311">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en-US" sz="1200" u="none" strike="noStrike" dirty="0">
                          <a:effectLst/>
                        </a:rPr>
                        <a:t>USA </a:t>
                      </a:r>
                      <a:r>
                        <a:rPr lang="en-US" sz="1200" u="none" strike="noStrike" dirty="0" smtClean="0">
                          <a:effectLst/>
                        </a:rPr>
                        <a:t>Sector Neutral Quality Index</a:t>
                      </a:r>
                      <a:endParaRPr lang="en-US" sz="1200" b="0" i="0" u="none" strike="noStrike" dirty="0" smtClean="0">
                        <a:solidFill>
                          <a:schemeClr val="bg2"/>
                        </a:solidFill>
                        <a:effectLst/>
                        <a:latin typeface="Calibri" panose="020F0502020204030204" pitchFamily="34" charset="0"/>
                      </a:endParaRPr>
                    </a:p>
                    <a:p>
                      <a:pPr algn="ctr" fontAlgn="b"/>
                      <a:endParaRPr lang="en-US" sz="1200" b="0" i="0" u="none" strike="noStrike" dirty="0">
                        <a:solidFill>
                          <a:schemeClr val="bg2"/>
                        </a:solidFill>
                        <a:effectLst/>
                        <a:latin typeface="Calibri" panose="020F0502020204030204" pitchFamily="34" charset="0"/>
                      </a:endParaRPr>
                    </a:p>
                  </a:txBody>
                  <a:tcPr marL="0" marR="0" marT="0" marB="0" anchor="ctr">
                    <a:lnR w="12700" cap="flat" cmpd="sng" algn="ctr">
                      <a:solidFill>
                        <a:schemeClr val="accent2">
                          <a:lumMod val="75000"/>
                        </a:schemeClr>
                      </a:solidFill>
                      <a:prstDash val="sysDash"/>
                      <a:round/>
                      <a:headEnd type="none" w="med" len="med"/>
                      <a:tailEnd type="none" w="med" len="med"/>
                    </a:lnR>
                  </a:tcPr>
                </a:tc>
                <a:tc>
                  <a:txBody>
                    <a:bodyPr/>
                    <a:lstStyle/>
                    <a:p>
                      <a:pPr algn="ctr" fontAlgn="b"/>
                      <a:r>
                        <a:rPr lang="en-US" sz="1100" b="0" i="0" u="none" strike="noStrike">
                          <a:solidFill>
                            <a:schemeClr val="bg2"/>
                          </a:solidFill>
                          <a:effectLst/>
                          <a:latin typeface="Calibri" panose="020F0502020204030204" pitchFamily="34" charset="0"/>
                        </a:rPr>
                        <a:t>18%</a:t>
                      </a:r>
                    </a:p>
                  </a:txBody>
                  <a:tcPr marL="9525" marR="9525" marT="9525" marB="0" anchor="ctr">
                    <a:lnL w="12700" cap="flat" cmpd="sng" algn="ctr">
                      <a:solidFill>
                        <a:schemeClr val="accent2">
                          <a:lumMod val="75000"/>
                        </a:schemeClr>
                      </a:solidFill>
                      <a:prstDash val="sysDash"/>
                      <a:round/>
                      <a:headEnd type="none" w="med" len="med"/>
                      <a:tailEnd type="none" w="med" len="med"/>
                    </a:lnL>
                  </a:tcPr>
                </a:tc>
                <a:tc>
                  <a:txBody>
                    <a:bodyPr/>
                    <a:lstStyle/>
                    <a:p>
                      <a:pPr algn="ctr" fontAlgn="b"/>
                      <a:r>
                        <a:rPr lang="en-US" sz="1100" b="0" i="0" u="none" strike="noStrike">
                          <a:solidFill>
                            <a:schemeClr val="bg2"/>
                          </a:solidFill>
                          <a:effectLst/>
                          <a:latin typeface="Calibri" panose="020F0502020204030204" pitchFamily="34" charset="0"/>
                        </a:rPr>
                        <a:t>21%</a:t>
                      </a:r>
                    </a:p>
                  </a:txBody>
                  <a:tcPr marL="9525" marR="9525" marT="9525" marB="0" anchor="ctr"/>
                </a:tc>
                <a:tc>
                  <a:txBody>
                    <a:bodyPr/>
                    <a:lstStyle/>
                    <a:p>
                      <a:pPr algn="ctr" fontAlgn="b"/>
                      <a:endParaRPr lang="en-US" sz="1200" b="0" i="0" u="none" strike="noStrike" dirty="0">
                        <a:solidFill>
                          <a:schemeClr val="bg2"/>
                        </a:solidFill>
                        <a:effectLst/>
                        <a:latin typeface="Calibri" panose="020F0502020204030204" pitchFamily="34" charset="0"/>
                      </a:endParaRPr>
                    </a:p>
                  </a:txBody>
                  <a:tcPr marL="0" marR="0" marT="0" marB="0" anchor="b"/>
                </a:tc>
              </a:tr>
              <a:tr h="343311">
                <a:tc>
                  <a:txBody>
                    <a:bodyPr/>
                    <a:lstStyle/>
                    <a:p>
                      <a:pPr algn="ctr" fontAlgn="b"/>
                      <a:r>
                        <a:rPr lang="en-US" sz="1200" u="none" strike="noStrike" dirty="0">
                          <a:effectLst/>
                        </a:rPr>
                        <a:t>ACWI </a:t>
                      </a:r>
                      <a:r>
                        <a:rPr lang="en-US" sz="1200" u="none" strike="noStrike" dirty="0" smtClean="0">
                          <a:effectLst/>
                        </a:rPr>
                        <a:t>Sector Neutral Quality Index</a:t>
                      </a:r>
                      <a:endParaRPr lang="en-US" sz="1200" b="0" i="0" u="none" strike="noStrike" dirty="0">
                        <a:solidFill>
                          <a:schemeClr val="bg2"/>
                        </a:solidFill>
                        <a:effectLst/>
                        <a:latin typeface="Calibri" panose="020F0502020204030204" pitchFamily="34" charset="0"/>
                      </a:endParaRPr>
                    </a:p>
                  </a:txBody>
                  <a:tcPr marL="0" marR="0" marT="0" marB="0" anchor="ctr">
                    <a:lnR w="12700" cap="flat" cmpd="sng" algn="ctr">
                      <a:solidFill>
                        <a:schemeClr val="accent2">
                          <a:lumMod val="75000"/>
                        </a:schemeClr>
                      </a:solidFill>
                      <a:prstDash val="sysDash"/>
                      <a:round/>
                      <a:headEnd type="none" w="med" len="med"/>
                      <a:tailEnd type="none" w="med" len="med"/>
                    </a:lnR>
                  </a:tcPr>
                </a:tc>
                <a:tc>
                  <a:txBody>
                    <a:bodyPr/>
                    <a:lstStyle/>
                    <a:p>
                      <a:pPr algn="ctr" fontAlgn="b"/>
                      <a:r>
                        <a:rPr lang="en-US" sz="1100" b="0" i="0" u="none" strike="noStrike" dirty="0">
                          <a:solidFill>
                            <a:schemeClr val="bg2"/>
                          </a:solidFill>
                          <a:effectLst/>
                          <a:latin typeface="Calibri" panose="020F0502020204030204" pitchFamily="34" charset="0"/>
                        </a:rPr>
                        <a:t>9%</a:t>
                      </a:r>
                    </a:p>
                  </a:txBody>
                  <a:tcPr marL="9525" marR="9525" marT="9525" marB="0" anchor="ctr">
                    <a:lnL w="12700" cap="flat" cmpd="sng" algn="ctr">
                      <a:solidFill>
                        <a:schemeClr val="accent2">
                          <a:lumMod val="75000"/>
                        </a:schemeClr>
                      </a:solidFill>
                      <a:prstDash val="sysDash"/>
                      <a:round/>
                      <a:headEnd type="none" w="med" len="med"/>
                      <a:tailEnd type="none" w="med" len="med"/>
                    </a:lnL>
                  </a:tcPr>
                </a:tc>
                <a:tc>
                  <a:txBody>
                    <a:bodyPr/>
                    <a:lstStyle/>
                    <a:p>
                      <a:pPr algn="ctr" fontAlgn="b"/>
                      <a:r>
                        <a:rPr lang="en-US" sz="1100" b="0" i="0" u="none" strike="noStrike">
                          <a:solidFill>
                            <a:schemeClr val="bg2"/>
                          </a:solidFill>
                          <a:effectLst/>
                          <a:latin typeface="Calibri" panose="020F0502020204030204" pitchFamily="34" charset="0"/>
                        </a:rPr>
                        <a:t>12%</a:t>
                      </a:r>
                    </a:p>
                  </a:txBody>
                  <a:tcPr marL="9525" marR="9525" marT="9525" marB="0" anchor="ctr"/>
                </a:tc>
                <a:tc>
                  <a:txBody>
                    <a:bodyPr/>
                    <a:lstStyle/>
                    <a:p>
                      <a:pPr algn="ctr" fontAlgn="b"/>
                      <a:endParaRPr lang="en-US" sz="1200" b="0" i="0" u="none" strike="noStrike" dirty="0">
                        <a:solidFill>
                          <a:schemeClr val="bg2"/>
                        </a:solidFill>
                        <a:effectLst/>
                        <a:latin typeface="Calibri" panose="020F0502020204030204" pitchFamily="34" charset="0"/>
                      </a:endParaRPr>
                    </a:p>
                  </a:txBody>
                  <a:tcPr marL="0" marR="0" marT="0" marB="0" anchor="b"/>
                </a:tc>
              </a:tr>
              <a:tr h="343311">
                <a:tc>
                  <a:txBody>
                    <a:bodyPr/>
                    <a:lstStyle/>
                    <a:p>
                      <a:pPr algn="ctr" fontAlgn="b"/>
                      <a:r>
                        <a:rPr lang="en-US" sz="1200" u="none" strike="noStrike" dirty="0">
                          <a:effectLst/>
                        </a:rPr>
                        <a:t>EM </a:t>
                      </a:r>
                      <a:r>
                        <a:rPr lang="en-US" sz="1200" u="none" strike="noStrike" dirty="0" smtClean="0">
                          <a:effectLst/>
                        </a:rPr>
                        <a:t>Sector Neutral Quality Index</a:t>
                      </a:r>
                      <a:endParaRPr lang="en-US" sz="1200" b="0" i="0" u="none" strike="noStrike" dirty="0">
                        <a:solidFill>
                          <a:schemeClr val="bg2"/>
                        </a:solidFill>
                        <a:effectLst/>
                        <a:latin typeface="Calibri" panose="020F0502020204030204" pitchFamily="34" charset="0"/>
                      </a:endParaRPr>
                    </a:p>
                  </a:txBody>
                  <a:tcPr marL="0" marR="0" marT="0" marB="0" anchor="ctr">
                    <a:lnR w="12700" cap="flat" cmpd="sng" algn="ctr">
                      <a:solidFill>
                        <a:schemeClr val="accent2">
                          <a:lumMod val="75000"/>
                        </a:schemeClr>
                      </a:solidFill>
                      <a:prstDash val="sysDash"/>
                      <a:round/>
                      <a:headEnd type="none" w="med" len="med"/>
                      <a:tailEnd type="none" w="med" len="med"/>
                    </a:lnR>
                  </a:tcPr>
                </a:tc>
                <a:tc>
                  <a:txBody>
                    <a:bodyPr/>
                    <a:lstStyle/>
                    <a:p>
                      <a:pPr algn="ctr" fontAlgn="b"/>
                      <a:r>
                        <a:rPr lang="en-US" sz="1100" b="0" i="0" u="none" strike="noStrike" dirty="0">
                          <a:solidFill>
                            <a:schemeClr val="bg2"/>
                          </a:solidFill>
                          <a:effectLst/>
                          <a:latin typeface="Calibri" panose="020F0502020204030204" pitchFamily="34" charset="0"/>
                        </a:rPr>
                        <a:t>11%</a:t>
                      </a:r>
                    </a:p>
                  </a:txBody>
                  <a:tcPr marL="9525" marR="9525" marT="9525" marB="0" anchor="ctr">
                    <a:lnL w="12700" cap="flat" cmpd="sng" algn="ctr">
                      <a:solidFill>
                        <a:schemeClr val="accent2">
                          <a:lumMod val="75000"/>
                        </a:schemeClr>
                      </a:solidFill>
                      <a:prstDash val="sysDash"/>
                      <a:round/>
                      <a:headEnd type="none" w="med" len="med"/>
                      <a:tailEnd type="none" w="med" len="med"/>
                    </a:lnL>
                  </a:tcPr>
                </a:tc>
                <a:tc>
                  <a:txBody>
                    <a:bodyPr/>
                    <a:lstStyle/>
                    <a:p>
                      <a:pPr algn="ctr" fontAlgn="b"/>
                      <a:r>
                        <a:rPr lang="en-US" sz="1100" b="0" i="0" u="none" strike="noStrike">
                          <a:solidFill>
                            <a:schemeClr val="bg2"/>
                          </a:solidFill>
                          <a:effectLst/>
                          <a:latin typeface="Calibri" panose="020F0502020204030204" pitchFamily="34" charset="0"/>
                        </a:rPr>
                        <a:t>14%</a:t>
                      </a:r>
                    </a:p>
                  </a:txBody>
                  <a:tcPr marL="9525" marR="9525" marT="9525" marB="0" anchor="ctr"/>
                </a:tc>
                <a:tc>
                  <a:txBody>
                    <a:bodyPr/>
                    <a:lstStyle/>
                    <a:p>
                      <a:pPr algn="ctr" fontAlgn="b"/>
                      <a:endParaRPr lang="en-US" sz="1200" b="0" i="0" u="none" strike="noStrike" dirty="0">
                        <a:solidFill>
                          <a:schemeClr val="bg2"/>
                        </a:solidFill>
                        <a:effectLst/>
                        <a:latin typeface="Calibri" panose="020F0502020204030204" pitchFamily="34" charset="0"/>
                      </a:endParaRPr>
                    </a:p>
                  </a:txBody>
                  <a:tcPr marL="0" marR="0" marT="0" marB="0" anchor="b"/>
                </a:tc>
              </a:tr>
              <a:tr h="343311">
                <a:tc>
                  <a:txBody>
                    <a:bodyPr/>
                    <a:lstStyle/>
                    <a:p>
                      <a:pPr algn="ctr" fontAlgn="b"/>
                      <a:r>
                        <a:rPr lang="en-US" sz="1200" u="none" strike="noStrike" dirty="0">
                          <a:effectLst/>
                        </a:rPr>
                        <a:t>AC </a:t>
                      </a:r>
                      <a:r>
                        <a:rPr lang="en-US" sz="1200" u="none" strike="noStrike" dirty="0" smtClean="0">
                          <a:effectLst/>
                        </a:rPr>
                        <a:t>Asia ex Japan Sector Neutral Quality Index</a:t>
                      </a:r>
                      <a:endParaRPr lang="en-US" sz="1200" b="0" i="0" u="none" strike="noStrike" dirty="0">
                        <a:solidFill>
                          <a:schemeClr val="bg2"/>
                        </a:solidFill>
                        <a:effectLst/>
                        <a:latin typeface="Calibri" panose="020F0502020204030204" pitchFamily="34" charset="0"/>
                      </a:endParaRPr>
                    </a:p>
                  </a:txBody>
                  <a:tcPr marL="0" marR="0" marT="0" marB="0" anchor="ctr">
                    <a:lnR w="12700" cap="flat" cmpd="sng" algn="ctr">
                      <a:solidFill>
                        <a:schemeClr val="accent2">
                          <a:lumMod val="75000"/>
                        </a:schemeClr>
                      </a:solidFill>
                      <a:prstDash val="sysDash"/>
                      <a:round/>
                      <a:headEnd type="none" w="med" len="med"/>
                      <a:tailEnd type="none" w="med" len="med"/>
                    </a:lnR>
                  </a:tcPr>
                </a:tc>
                <a:tc>
                  <a:txBody>
                    <a:bodyPr/>
                    <a:lstStyle/>
                    <a:p>
                      <a:pPr algn="ctr" fontAlgn="b"/>
                      <a:r>
                        <a:rPr lang="en-US" sz="1100" b="0" i="0" u="none" strike="noStrike" dirty="0">
                          <a:solidFill>
                            <a:schemeClr val="bg2"/>
                          </a:solidFill>
                          <a:effectLst/>
                          <a:latin typeface="Calibri" panose="020F0502020204030204" pitchFamily="34" charset="0"/>
                        </a:rPr>
                        <a:t>13%</a:t>
                      </a:r>
                    </a:p>
                  </a:txBody>
                  <a:tcPr marL="9525" marR="9525" marT="9525" marB="0" anchor="ctr">
                    <a:lnL w="12700" cap="flat" cmpd="sng" algn="ctr">
                      <a:solidFill>
                        <a:schemeClr val="accent2">
                          <a:lumMod val="75000"/>
                        </a:schemeClr>
                      </a:solidFill>
                      <a:prstDash val="sysDash"/>
                      <a:round/>
                      <a:headEnd type="none" w="med" len="med"/>
                      <a:tailEnd type="none" w="med" len="med"/>
                    </a:lnL>
                  </a:tcPr>
                </a:tc>
                <a:tc>
                  <a:txBody>
                    <a:bodyPr/>
                    <a:lstStyle/>
                    <a:p>
                      <a:pPr algn="ctr" fontAlgn="b"/>
                      <a:r>
                        <a:rPr lang="en-US" sz="1100" b="0" i="0" u="none" strike="noStrike" dirty="0">
                          <a:solidFill>
                            <a:schemeClr val="bg2"/>
                          </a:solidFill>
                          <a:effectLst/>
                          <a:latin typeface="Calibri" panose="020F0502020204030204" pitchFamily="34" charset="0"/>
                        </a:rPr>
                        <a:t>16%</a:t>
                      </a:r>
                    </a:p>
                  </a:txBody>
                  <a:tcPr marL="9525" marR="9525" marT="9525" marB="0" anchor="ctr"/>
                </a:tc>
                <a:tc>
                  <a:txBody>
                    <a:bodyPr/>
                    <a:lstStyle/>
                    <a:p>
                      <a:pPr algn="ctr" fontAlgn="b"/>
                      <a:endParaRPr lang="en-US" sz="1200" b="0" i="0" u="none" strike="noStrike" dirty="0">
                        <a:solidFill>
                          <a:schemeClr val="bg2"/>
                        </a:solidFill>
                        <a:effectLst/>
                        <a:latin typeface="Calibri" panose="020F0502020204030204" pitchFamily="34" charset="0"/>
                      </a:endParaRPr>
                    </a:p>
                  </a:txBody>
                  <a:tcPr marL="0" marR="0" marT="0" marB="0" anchor="b"/>
                </a:tc>
              </a:tr>
              <a:tr h="343311">
                <a:tc>
                  <a:txBody>
                    <a:bodyPr/>
                    <a:lstStyle/>
                    <a:p>
                      <a:pPr algn="ctr" fontAlgn="b"/>
                      <a:r>
                        <a:rPr lang="en-US" sz="1200" u="none" strike="noStrike" dirty="0">
                          <a:effectLst/>
                        </a:rPr>
                        <a:t>Japan </a:t>
                      </a:r>
                      <a:r>
                        <a:rPr lang="en-US" sz="1200" u="none" strike="noStrike" dirty="0" smtClean="0">
                          <a:effectLst/>
                        </a:rPr>
                        <a:t>Sector Neutral Quality Index</a:t>
                      </a:r>
                      <a:endParaRPr lang="en-US" sz="1200" b="0" i="0" u="none" strike="noStrike" dirty="0">
                        <a:solidFill>
                          <a:schemeClr val="bg2"/>
                        </a:solidFill>
                        <a:effectLst/>
                        <a:latin typeface="Calibri" panose="020F0502020204030204" pitchFamily="34" charset="0"/>
                      </a:endParaRPr>
                    </a:p>
                  </a:txBody>
                  <a:tcPr marL="0" marR="0" marT="0" marB="0" anchor="ctr">
                    <a:lnR w="12700" cap="flat" cmpd="sng" algn="ctr">
                      <a:solidFill>
                        <a:schemeClr val="accent2">
                          <a:lumMod val="75000"/>
                        </a:schemeClr>
                      </a:solidFill>
                      <a:prstDash val="sysDash"/>
                      <a:round/>
                      <a:headEnd type="none" w="med" len="med"/>
                      <a:tailEnd type="none" w="med" len="med"/>
                    </a:lnR>
                  </a:tcPr>
                </a:tc>
                <a:tc>
                  <a:txBody>
                    <a:bodyPr/>
                    <a:lstStyle/>
                    <a:p>
                      <a:pPr algn="ctr" fontAlgn="b"/>
                      <a:r>
                        <a:rPr lang="en-US" sz="1100" b="0" i="0" u="none" strike="noStrike">
                          <a:solidFill>
                            <a:schemeClr val="bg2"/>
                          </a:solidFill>
                          <a:effectLst/>
                          <a:latin typeface="Calibri" panose="020F0502020204030204" pitchFamily="34" charset="0"/>
                        </a:rPr>
                        <a:t>11%</a:t>
                      </a:r>
                    </a:p>
                  </a:txBody>
                  <a:tcPr marL="9525" marR="9525" marT="9525" marB="0" anchor="ctr">
                    <a:lnL w="12700" cap="flat" cmpd="sng" algn="ctr">
                      <a:solidFill>
                        <a:schemeClr val="accent2">
                          <a:lumMod val="75000"/>
                        </a:schemeClr>
                      </a:solidFill>
                      <a:prstDash val="sysDash"/>
                      <a:round/>
                      <a:headEnd type="none" w="med" len="med"/>
                      <a:tailEnd type="none" w="med" len="med"/>
                    </a:lnL>
                  </a:tcPr>
                </a:tc>
                <a:tc>
                  <a:txBody>
                    <a:bodyPr/>
                    <a:lstStyle/>
                    <a:p>
                      <a:pPr algn="ctr" fontAlgn="b"/>
                      <a:r>
                        <a:rPr lang="en-US" sz="1100" b="0" i="0" u="none" strike="noStrike" dirty="0">
                          <a:solidFill>
                            <a:schemeClr val="bg2"/>
                          </a:solidFill>
                          <a:effectLst/>
                          <a:latin typeface="Calibri" panose="020F0502020204030204" pitchFamily="34" charset="0"/>
                        </a:rPr>
                        <a:t>12%</a:t>
                      </a:r>
                    </a:p>
                  </a:txBody>
                  <a:tcPr marL="9525" marR="9525" marT="9525" marB="0" anchor="ctr"/>
                </a:tc>
                <a:tc>
                  <a:txBody>
                    <a:bodyPr/>
                    <a:lstStyle/>
                    <a:p>
                      <a:pPr algn="ctr" fontAlgn="b"/>
                      <a:endParaRPr lang="en-US" sz="1200" b="0" i="0" u="none" strike="noStrike" dirty="0">
                        <a:solidFill>
                          <a:schemeClr val="bg2"/>
                        </a:solidFill>
                        <a:effectLst/>
                        <a:latin typeface="Calibri" panose="020F0502020204030204" pitchFamily="34" charset="0"/>
                      </a:endParaRPr>
                    </a:p>
                  </a:txBody>
                  <a:tcPr marL="0" marR="0" marT="0" marB="0" anchor="b"/>
                </a:tc>
              </a:tr>
              <a:tr h="343311">
                <a:tc>
                  <a:txBody>
                    <a:bodyPr/>
                    <a:lstStyle/>
                    <a:p>
                      <a:pPr algn="ctr" fontAlgn="b"/>
                      <a:r>
                        <a:rPr lang="en-US" sz="1200" u="none" strike="noStrike" dirty="0">
                          <a:effectLst/>
                        </a:rPr>
                        <a:t>Europe </a:t>
                      </a:r>
                      <a:r>
                        <a:rPr lang="en-US" sz="1200" u="none" strike="noStrike" dirty="0" smtClean="0">
                          <a:effectLst/>
                        </a:rPr>
                        <a:t>Sector Neutral Quality Index</a:t>
                      </a:r>
                      <a:endParaRPr lang="en-US" sz="1200" b="0" i="0" u="none" strike="noStrike" dirty="0">
                        <a:solidFill>
                          <a:schemeClr val="bg2"/>
                        </a:solidFill>
                        <a:effectLst/>
                        <a:latin typeface="Calibri" panose="020F0502020204030204" pitchFamily="34" charset="0"/>
                      </a:endParaRPr>
                    </a:p>
                  </a:txBody>
                  <a:tcPr marL="0" marR="0" marT="0" marB="0" anchor="ctr">
                    <a:lnR w="12700" cap="flat" cmpd="sng" algn="ctr">
                      <a:solidFill>
                        <a:schemeClr val="accent2">
                          <a:lumMod val="75000"/>
                        </a:schemeClr>
                      </a:solidFill>
                      <a:prstDash val="sysDash"/>
                      <a:round/>
                      <a:headEnd type="none" w="med" len="med"/>
                      <a:tailEnd type="none" w="med" len="med"/>
                    </a:lnR>
                  </a:tcPr>
                </a:tc>
                <a:tc>
                  <a:txBody>
                    <a:bodyPr/>
                    <a:lstStyle/>
                    <a:p>
                      <a:pPr algn="ctr" fontAlgn="b"/>
                      <a:r>
                        <a:rPr lang="en-US" sz="1100" b="0" i="0" u="none" strike="noStrike">
                          <a:solidFill>
                            <a:schemeClr val="bg2"/>
                          </a:solidFill>
                          <a:effectLst/>
                          <a:latin typeface="Calibri" panose="020F0502020204030204" pitchFamily="34" charset="0"/>
                        </a:rPr>
                        <a:t>14%</a:t>
                      </a:r>
                    </a:p>
                  </a:txBody>
                  <a:tcPr marL="9525" marR="9525" marT="9525" marB="0" anchor="ctr">
                    <a:lnL w="12700" cap="flat" cmpd="sng" algn="ctr">
                      <a:solidFill>
                        <a:schemeClr val="accent2">
                          <a:lumMod val="75000"/>
                        </a:schemeClr>
                      </a:solidFill>
                      <a:prstDash val="sysDash"/>
                      <a:round/>
                      <a:headEnd type="none" w="med" len="med"/>
                      <a:tailEnd type="none" w="med" len="med"/>
                    </a:lnL>
                  </a:tcPr>
                </a:tc>
                <a:tc>
                  <a:txBody>
                    <a:bodyPr/>
                    <a:lstStyle/>
                    <a:p>
                      <a:pPr algn="ctr" fontAlgn="b"/>
                      <a:r>
                        <a:rPr lang="en-US" sz="1100" b="0" i="0" u="none" strike="noStrike" dirty="0">
                          <a:solidFill>
                            <a:schemeClr val="bg2"/>
                          </a:solidFill>
                          <a:effectLst/>
                          <a:latin typeface="Calibri" panose="020F0502020204030204" pitchFamily="34" charset="0"/>
                        </a:rPr>
                        <a:t>13%</a:t>
                      </a:r>
                    </a:p>
                  </a:txBody>
                  <a:tcPr marL="9525" marR="9525" marT="9525" marB="0" anchor="ctr"/>
                </a:tc>
                <a:tc>
                  <a:txBody>
                    <a:bodyPr/>
                    <a:lstStyle/>
                    <a:p>
                      <a:pPr algn="ctr" fontAlgn="b"/>
                      <a:endParaRPr lang="en-US" sz="1200" b="0" i="0" u="none" strike="noStrike" dirty="0">
                        <a:solidFill>
                          <a:schemeClr val="bg2"/>
                        </a:solidFill>
                        <a:effectLst/>
                        <a:latin typeface="Calibri" panose="020F0502020204030204" pitchFamily="34" charset="0"/>
                      </a:endParaRPr>
                    </a:p>
                  </a:txBody>
                  <a:tcPr marL="0" marR="0" marT="0" marB="0" anchor="b"/>
                </a:tc>
              </a:tr>
            </a:tbl>
          </a:graphicData>
        </a:graphic>
      </p:graphicFrame>
      <p:sp>
        <p:nvSpPr>
          <p:cNvPr id="7" name="TextBox 6"/>
          <p:cNvSpPr txBox="1"/>
          <p:nvPr/>
        </p:nvSpPr>
        <p:spPr>
          <a:xfrm>
            <a:off x="5680385" y="5405563"/>
            <a:ext cx="1683145" cy="215444"/>
          </a:xfrm>
          <a:prstGeom prst="rect">
            <a:avLst/>
          </a:prstGeom>
          <a:noFill/>
        </p:spPr>
        <p:txBody>
          <a:bodyPr wrap="square" rtlCol="0">
            <a:spAutoFit/>
          </a:bodyPr>
          <a:lstStyle/>
          <a:p>
            <a:r>
              <a:rPr lang="en-US" sz="800" dirty="0" smtClean="0">
                <a:solidFill>
                  <a:schemeClr val="bg2"/>
                </a:solidFill>
              </a:rPr>
              <a:t>Simulations as of Dec 01, 2017</a:t>
            </a:r>
          </a:p>
        </p:txBody>
      </p:sp>
      <p:sp>
        <p:nvSpPr>
          <p:cNvPr id="8" name="Content Placeholder 6"/>
          <p:cNvSpPr>
            <a:spLocks noGrp="1"/>
          </p:cNvSpPr>
          <p:nvPr>
            <p:ph idx="1"/>
          </p:nvPr>
        </p:nvSpPr>
        <p:spPr>
          <a:xfrm>
            <a:off x="459188" y="1005840"/>
            <a:ext cx="7992000" cy="1280160"/>
          </a:xfrm>
          <a:ln w="6350">
            <a:solidFill>
              <a:schemeClr val="bg1"/>
            </a:solidFill>
          </a:ln>
        </p:spPr>
        <p:txBody>
          <a:bodyPr vert="horz" lIns="91440" tIns="45720" rIns="91440" bIns="45720" rtlCol="0">
            <a:noAutofit/>
          </a:bodyPr>
          <a:lstStyle/>
          <a:p>
            <a:pPr marL="285750" indent="-285750">
              <a:lnSpc>
                <a:spcPct val="100000"/>
              </a:lnSpc>
              <a:spcAft>
                <a:spcPts val="0"/>
              </a:spcAft>
              <a:buClr>
                <a:schemeClr val="bg2"/>
              </a:buClr>
              <a:buFont typeface="Arial" panose="020B0604020202020204" pitchFamily="34" charset="0"/>
              <a:buChar char="•"/>
            </a:pPr>
            <a:r>
              <a:rPr lang="en-US" sz="1400" dirty="0">
                <a:latin typeface="+mn-lt"/>
              </a:rPr>
              <a:t>Methodology </a:t>
            </a:r>
            <a:r>
              <a:rPr lang="en-US" sz="1400" dirty="0" smtClean="0">
                <a:latin typeface="+mn-lt"/>
              </a:rPr>
              <a:t>applies </a:t>
            </a:r>
            <a:r>
              <a:rPr lang="en-US" sz="1400" dirty="0">
                <a:latin typeface="+mn-lt"/>
              </a:rPr>
              <a:t>sector </a:t>
            </a:r>
            <a:r>
              <a:rPr lang="en-US" sz="1400" dirty="0" smtClean="0">
                <a:latin typeface="+mn-lt"/>
              </a:rPr>
              <a:t>neutrality concept</a:t>
            </a:r>
          </a:p>
          <a:p>
            <a:pPr marL="285750" indent="-285750">
              <a:lnSpc>
                <a:spcPct val="100000"/>
              </a:lnSpc>
              <a:spcAft>
                <a:spcPts val="0"/>
              </a:spcAft>
              <a:buClr>
                <a:schemeClr val="bg2"/>
              </a:buClr>
              <a:buFont typeface="Arial" panose="020B0604020202020204" pitchFamily="34" charset="0"/>
              <a:buChar char="•"/>
            </a:pPr>
            <a:r>
              <a:rPr lang="en-US" sz="1400" dirty="0" smtClean="0">
                <a:latin typeface="+mn-lt"/>
              </a:rPr>
              <a:t>The below table compares the simulated index rebalance turnover if new GICS structure was implemented at the November 2017 SAIR against the actual November 2017 SAIR which used old GICS structure</a:t>
            </a:r>
            <a:endParaRPr lang="en-US" sz="1400" dirty="0">
              <a:latin typeface="+mn-lt"/>
            </a:endParaRPr>
          </a:p>
          <a:p>
            <a:pPr lvl="2">
              <a:lnSpc>
                <a:spcPct val="100000"/>
              </a:lnSpc>
              <a:spcAft>
                <a:spcPts val="0"/>
              </a:spcAft>
              <a:buClr>
                <a:schemeClr val="accent2"/>
              </a:buClr>
            </a:pPr>
            <a:endParaRPr lang="en-US" sz="1400" dirty="0">
              <a:latin typeface="+mn-lt"/>
            </a:endParaRPr>
          </a:p>
          <a:p>
            <a:pPr lvl="2">
              <a:buClr>
                <a:schemeClr val="accent2"/>
              </a:buClr>
            </a:pPr>
            <a:endParaRPr lang="en-US" sz="1400" dirty="0" smtClean="0">
              <a:latin typeface="+mn-lt"/>
            </a:endParaRPr>
          </a:p>
          <a:p>
            <a:pPr marL="461963" lvl="2" indent="0">
              <a:buClr>
                <a:schemeClr val="accent2"/>
              </a:buClr>
              <a:buNone/>
            </a:pPr>
            <a:endParaRPr lang="en-US" sz="1400" dirty="0">
              <a:latin typeface="+mn-lt"/>
            </a:endParaRPr>
          </a:p>
          <a:p>
            <a:pPr lvl="2"/>
            <a:endParaRPr lang="en-US" sz="1400" dirty="0">
              <a:latin typeface="+mn-lt"/>
            </a:endParaRPr>
          </a:p>
          <a:p>
            <a:pPr marL="230188" lvl="1" indent="0">
              <a:lnSpc>
                <a:spcPct val="120000"/>
              </a:lnSpc>
              <a:spcAft>
                <a:spcPts val="0"/>
              </a:spcAft>
              <a:buNone/>
            </a:pPr>
            <a:endParaRPr lang="en-US" sz="1400" dirty="0">
              <a:latin typeface="+mn-lt"/>
            </a:endParaRPr>
          </a:p>
        </p:txBody>
      </p:sp>
    </p:spTree>
    <p:extLst>
      <p:ext uri="{BB962C8B-B14F-4D97-AF65-F5344CB8AC3E}">
        <p14:creationId xmlns:p14="http://schemas.microsoft.com/office/powerpoint/2010/main" val="131790292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228790" y="228600"/>
            <a:ext cx="8686800" cy="777240"/>
          </a:xfrm>
        </p:spPr>
        <p:txBody>
          <a:bodyPr>
            <a:normAutofit/>
          </a:bodyPr>
          <a:lstStyle/>
          <a:p>
            <a:r>
              <a:rPr lang="en-US" dirty="0" smtClean="0"/>
              <a:t>ESTIMATED IMPACT ON ESG INDEXES</a:t>
            </a:r>
            <a:endParaRPr lang="en-US" sz="2800" dirty="0"/>
          </a:p>
        </p:txBody>
      </p:sp>
      <p:sp>
        <p:nvSpPr>
          <p:cNvPr id="5" name="Content Placeholder 6"/>
          <p:cNvSpPr>
            <a:spLocks noGrp="1"/>
          </p:cNvSpPr>
          <p:nvPr>
            <p:ph idx="1"/>
          </p:nvPr>
        </p:nvSpPr>
        <p:spPr>
          <a:xfrm>
            <a:off x="459188" y="1006899"/>
            <a:ext cx="7992000" cy="5259261"/>
          </a:xfrm>
          <a:ln w="6350">
            <a:noFill/>
          </a:ln>
        </p:spPr>
        <p:txBody>
          <a:bodyPr>
            <a:normAutofit/>
          </a:bodyPr>
          <a:lstStyle/>
          <a:p>
            <a:pPr marL="285750" indent="-285750">
              <a:lnSpc>
                <a:spcPct val="120000"/>
              </a:lnSpc>
              <a:spcBef>
                <a:spcPts val="1200"/>
              </a:spcBef>
              <a:spcAft>
                <a:spcPts val="0"/>
              </a:spcAft>
              <a:buClr>
                <a:srgbClr val="404040"/>
              </a:buClr>
            </a:pPr>
            <a:r>
              <a:rPr lang="en-US" dirty="0" smtClean="0"/>
              <a:t>Based on simulations, the implementation of the new GICS structure may generate some additional turnover for certain MSCI ESG Indexes:</a:t>
            </a:r>
          </a:p>
          <a:p>
            <a:pPr marL="285750" indent="-285750">
              <a:lnSpc>
                <a:spcPct val="120000"/>
              </a:lnSpc>
              <a:spcBef>
                <a:spcPts val="1200"/>
              </a:spcBef>
              <a:spcAft>
                <a:spcPts val="0"/>
              </a:spcAft>
              <a:buClr>
                <a:srgbClr val="404040"/>
              </a:buClr>
            </a:pPr>
            <a:endParaRPr lang="fr-CH" dirty="0"/>
          </a:p>
          <a:p>
            <a:pPr marL="285750" indent="-285750">
              <a:lnSpc>
                <a:spcPct val="120000"/>
              </a:lnSpc>
              <a:spcBef>
                <a:spcPts val="1200"/>
              </a:spcBef>
              <a:spcAft>
                <a:spcPts val="0"/>
              </a:spcAft>
              <a:buClr>
                <a:srgbClr val="404040"/>
              </a:buClr>
            </a:pPr>
            <a:endParaRPr lang="fr-CH" dirty="0" smtClean="0"/>
          </a:p>
          <a:p>
            <a:pPr marL="285750" indent="-285750">
              <a:lnSpc>
                <a:spcPct val="120000"/>
              </a:lnSpc>
              <a:spcBef>
                <a:spcPts val="1200"/>
              </a:spcBef>
              <a:spcAft>
                <a:spcPts val="0"/>
              </a:spcAft>
              <a:buClr>
                <a:srgbClr val="404040"/>
              </a:buClr>
            </a:pPr>
            <a:endParaRPr lang="fr-CH" dirty="0"/>
          </a:p>
          <a:p>
            <a:pPr marL="285750" indent="-285750">
              <a:lnSpc>
                <a:spcPct val="120000"/>
              </a:lnSpc>
              <a:spcBef>
                <a:spcPts val="1200"/>
              </a:spcBef>
              <a:spcAft>
                <a:spcPts val="0"/>
              </a:spcAft>
              <a:buClr>
                <a:srgbClr val="404040"/>
              </a:buClr>
            </a:pPr>
            <a:endParaRPr lang="fr-CH" dirty="0" smtClean="0"/>
          </a:p>
          <a:p>
            <a:pPr marL="285750" indent="-285750">
              <a:lnSpc>
                <a:spcPct val="120000"/>
              </a:lnSpc>
              <a:spcBef>
                <a:spcPts val="1200"/>
              </a:spcBef>
              <a:spcAft>
                <a:spcPts val="0"/>
              </a:spcAft>
              <a:buClr>
                <a:srgbClr val="404040"/>
              </a:buClr>
            </a:pPr>
            <a:endParaRPr lang="en-US" dirty="0" smtClean="0"/>
          </a:p>
          <a:p>
            <a:pPr marL="285750" indent="-285750">
              <a:lnSpc>
                <a:spcPct val="120000"/>
              </a:lnSpc>
              <a:spcBef>
                <a:spcPts val="1200"/>
              </a:spcBef>
              <a:spcAft>
                <a:spcPts val="0"/>
              </a:spcAft>
              <a:buClr>
                <a:srgbClr val="404040"/>
              </a:buClr>
            </a:pPr>
            <a:endParaRPr lang="fr-CH" dirty="0"/>
          </a:p>
        </p:txBody>
      </p:sp>
      <p:sp>
        <p:nvSpPr>
          <p:cNvPr id="9" name="TextBox 8"/>
          <p:cNvSpPr txBox="1"/>
          <p:nvPr/>
        </p:nvSpPr>
        <p:spPr>
          <a:xfrm>
            <a:off x="352425" y="5538815"/>
            <a:ext cx="8098763" cy="707886"/>
          </a:xfrm>
          <a:prstGeom prst="rect">
            <a:avLst/>
          </a:prstGeom>
          <a:noFill/>
        </p:spPr>
        <p:txBody>
          <a:bodyPr wrap="square" rtlCol="0">
            <a:spAutoFit/>
          </a:bodyPr>
          <a:lstStyle/>
          <a:p>
            <a:r>
              <a:rPr lang="fr-CH" sz="1000" dirty="0">
                <a:solidFill>
                  <a:schemeClr val="bg2"/>
                </a:solidFill>
              </a:rPr>
              <a:t>*Simulated </a:t>
            </a:r>
            <a:r>
              <a:rPr lang="fr-CH" sz="1000" dirty="0" err="1">
                <a:solidFill>
                  <a:schemeClr val="bg2"/>
                </a:solidFill>
              </a:rPr>
              <a:t>using</a:t>
            </a:r>
            <a:r>
              <a:rPr lang="fr-CH" sz="1000" dirty="0">
                <a:solidFill>
                  <a:schemeClr val="bg2"/>
                </a:solidFill>
              </a:rPr>
              <a:t> </a:t>
            </a:r>
            <a:r>
              <a:rPr lang="fr-CH" sz="1000" dirty="0" err="1">
                <a:solidFill>
                  <a:schemeClr val="bg2"/>
                </a:solidFill>
              </a:rPr>
              <a:t>Dec</a:t>
            </a:r>
            <a:r>
              <a:rPr lang="fr-CH" sz="1000" dirty="0">
                <a:solidFill>
                  <a:schemeClr val="bg2"/>
                </a:solidFill>
              </a:rPr>
              <a:t> 1, 2017 data </a:t>
            </a:r>
            <a:r>
              <a:rPr lang="fr-CH" sz="1000" dirty="0" err="1">
                <a:solidFill>
                  <a:schemeClr val="bg2"/>
                </a:solidFill>
              </a:rPr>
              <a:t>based</a:t>
            </a:r>
            <a:r>
              <a:rPr lang="fr-CH" sz="1000" dirty="0">
                <a:solidFill>
                  <a:schemeClr val="bg2"/>
                </a:solidFill>
              </a:rPr>
              <a:t> on initial </a:t>
            </a:r>
            <a:r>
              <a:rPr lang="fr-CH" sz="1000" dirty="0" err="1">
                <a:solidFill>
                  <a:schemeClr val="bg2"/>
                </a:solidFill>
              </a:rPr>
              <a:t>assessment</a:t>
            </a:r>
            <a:r>
              <a:rPr lang="fr-CH" sz="1000" dirty="0">
                <a:solidFill>
                  <a:schemeClr val="bg2"/>
                </a:solidFill>
              </a:rPr>
              <a:t> of </a:t>
            </a:r>
            <a:r>
              <a:rPr lang="fr-CH" sz="1000" dirty="0" err="1">
                <a:solidFill>
                  <a:schemeClr val="bg2"/>
                </a:solidFill>
              </a:rPr>
              <a:t>company-level</a:t>
            </a:r>
            <a:r>
              <a:rPr lang="fr-CH" sz="1000" dirty="0">
                <a:solidFill>
                  <a:schemeClr val="bg2"/>
                </a:solidFill>
              </a:rPr>
              <a:t> GICS changes. </a:t>
            </a:r>
            <a:r>
              <a:rPr lang="fr-CH" sz="1000" dirty="0" err="1">
                <a:solidFill>
                  <a:schemeClr val="bg2"/>
                </a:solidFill>
              </a:rPr>
              <a:t>Company-level</a:t>
            </a:r>
            <a:r>
              <a:rPr lang="fr-CH" sz="1000" dirty="0">
                <a:solidFill>
                  <a:schemeClr val="bg2"/>
                </a:solidFill>
              </a:rPr>
              <a:t> GICS changes </a:t>
            </a:r>
            <a:r>
              <a:rPr lang="fr-CH" sz="1000" dirty="0" err="1">
                <a:solidFill>
                  <a:schemeClr val="bg2"/>
                </a:solidFill>
              </a:rPr>
              <a:t>may</a:t>
            </a:r>
            <a:r>
              <a:rPr lang="fr-CH" sz="1000" dirty="0">
                <a:solidFill>
                  <a:schemeClr val="bg2"/>
                </a:solidFill>
              </a:rPr>
              <a:t> </a:t>
            </a:r>
            <a:r>
              <a:rPr lang="fr-CH" sz="1000" dirty="0" err="1">
                <a:solidFill>
                  <a:schemeClr val="bg2"/>
                </a:solidFill>
              </a:rPr>
              <a:t>be</a:t>
            </a:r>
            <a:r>
              <a:rPr lang="fr-CH" sz="1000" dirty="0">
                <a:solidFill>
                  <a:schemeClr val="bg2"/>
                </a:solidFill>
              </a:rPr>
              <a:t> </a:t>
            </a:r>
            <a:r>
              <a:rPr lang="fr-CH" sz="1000" dirty="0" err="1">
                <a:solidFill>
                  <a:schemeClr val="bg2"/>
                </a:solidFill>
              </a:rPr>
              <a:t>subject</a:t>
            </a:r>
            <a:r>
              <a:rPr lang="fr-CH" sz="1000" dirty="0">
                <a:solidFill>
                  <a:schemeClr val="bg2"/>
                </a:solidFill>
              </a:rPr>
              <a:t> to change; final </a:t>
            </a:r>
            <a:r>
              <a:rPr lang="fr-CH" sz="1000" dirty="0" err="1">
                <a:solidFill>
                  <a:schemeClr val="bg2"/>
                </a:solidFill>
              </a:rPr>
              <a:t>list</a:t>
            </a:r>
            <a:r>
              <a:rPr lang="fr-CH" sz="1000" dirty="0">
                <a:solidFill>
                  <a:schemeClr val="bg2"/>
                </a:solidFill>
              </a:rPr>
              <a:t> of </a:t>
            </a:r>
            <a:r>
              <a:rPr lang="fr-CH" sz="1000" dirty="0" err="1">
                <a:solidFill>
                  <a:schemeClr val="bg2"/>
                </a:solidFill>
              </a:rPr>
              <a:t>impacted</a:t>
            </a:r>
            <a:r>
              <a:rPr lang="fr-CH" sz="1000" dirty="0">
                <a:solidFill>
                  <a:schemeClr val="bg2"/>
                </a:solidFill>
              </a:rPr>
              <a:t> </a:t>
            </a:r>
            <a:r>
              <a:rPr lang="fr-CH" sz="1000" dirty="0" err="1">
                <a:solidFill>
                  <a:schemeClr val="bg2"/>
                </a:solidFill>
              </a:rPr>
              <a:t>companies</a:t>
            </a:r>
            <a:r>
              <a:rPr lang="fr-CH" sz="1000" dirty="0">
                <a:solidFill>
                  <a:schemeClr val="bg2"/>
                </a:solidFill>
              </a:rPr>
              <a:t> </a:t>
            </a:r>
            <a:r>
              <a:rPr lang="fr-CH" sz="1000" dirty="0" err="1">
                <a:solidFill>
                  <a:schemeClr val="bg2"/>
                </a:solidFill>
              </a:rPr>
              <a:t>will</a:t>
            </a:r>
            <a:r>
              <a:rPr lang="fr-CH" sz="1000" dirty="0">
                <a:solidFill>
                  <a:schemeClr val="bg2"/>
                </a:solidFill>
              </a:rPr>
              <a:t> </a:t>
            </a:r>
            <a:r>
              <a:rPr lang="fr-CH" sz="1000" dirty="0" err="1">
                <a:solidFill>
                  <a:schemeClr val="bg2"/>
                </a:solidFill>
              </a:rPr>
              <a:t>be</a:t>
            </a:r>
            <a:r>
              <a:rPr lang="fr-CH" sz="1000" dirty="0">
                <a:solidFill>
                  <a:schemeClr val="bg2"/>
                </a:solidFill>
              </a:rPr>
              <a:t> </a:t>
            </a:r>
            <a:r>
              <a:rPr lang="fr-CH" sz="1000" dirty="0" err="1">
                <a:solidFill>
                  <a:schemeClr val="bg2"/>
                </a:solidFill>
              </a:rPr>
              <a:t>released</a:t>
            </a:r>
            <a:r>
              <a:rPr lang="fr-CH" sz="1000" dirty="0">
                <a:solidFill>
                  <a:schemeClr val="bg2"/>
                </a:solidFill>
              </a:rPr>
              <a:t> on July 2, 2018</a:t>
            </a:r>
            <a:r>
              <a:rPr lang="fr-CH" sz="1000" dirty="0" smtClean="0">
                <a:solidFill>
                  <a:schemeClr val="bg2"/>
                </a:solidFill>
              </a:rPr>
              <a:t>.</a:t>
            </a:r>
          </a:p>
          <a:p>
            <a:endParaRPr lang="fr-CH" sz="1000" dirty="0">
              <a:solidFill>
                <a:schemeClr val="bg2"/>
              </a:solidFill>
            </a:endParaRPr>
          </a:p>
          <a:p>
            <a:r>
              <a:rPr lang="fr-CH" sz="1000" dirty="0" smtClean="0">
                <a:solidFill>
                  <a:schemeClr val="bg2"/>
                </a:solidFill>
              </a:rPr>
              <a:t>**Simulated </a:t>
            </a:r>
            <a:r>
              <a:rPr lang="fr-CH" sz="1000" dirty="0" err="1" smtClean="0">
                <a:solidFill>
                  <a:schemeClr val="bg2"/>
                </a:solidFill>
              </a:rPr>
              <a:t>using</a:t>
            </a:r>
            <a:r>
              <a:rPr lang="fr-CH" sz="1000" dirty="0" smtClean="0">
                <a:solidFill>
                  <a:schemeClr val="bg2"/>
                </a:solidFill>
              </a:rPr>
              <a:t> May </a:t>
            </a:r>
            <a:r>
              <a:rPr lang="fr-CH" sz="1000" dirty="0" err="1" smtClean="0">
                <a:solidFill>
                  <a:schemeClr val="bg2"/>
                </a:solidFill>
              </a:rPr>
              <a:t>Annual</a:t>
            </a:r>
            <a:r>
              <a:rPr lang="fr-CH" sz="1000" dirty="0" smtClean="0">
                <a:solidFill>
                  <a:schemeClr val="bg2"/>
                </a:solidFill>
              </a:rPr>
              <a:t> Index Review </a:t>
            </a:r>
            <a:r>
              <a:rPr lang="fr-CH" sz="1000" dirty="0" err="1" smtClean="0">
                <a:solidFill>
                  <a:schemeClr val="bg2"/>
                </a:solidFill>
              </a:rPr>
              <a:t>methodology</a:t>
            </a:r>
            <a:r>
              <a:rPr lang="fr-CH" sz="1000" dirty="0" smtClean="0">
                <a:solidFill>
                  <a:schemeClr val="bg2"/>
                </a:solidFill>
              </a:rPr>
              <a:t>.</a:t>
            </a:r>
            <a:endParaRPr lang="fr-CH" sz="1000" dirty="0">
              <a:solidFill>
                <a:schemeClr val="bg2"/>
              </a:solidFill>
            </a:endParaRPr>
          </a:p>
        </p:txBody>
      </p:sp>
      <p:sp>
        <p:nvSpPr>
          <p:cNvPr id="2" name="TextBox 1"/>
          <p:cNvSpPr txBox="1"/>
          <p:nvPr/>
        </p:nvSpPr>
        <p:spPr>
          <a:xfrm>
            <a:off x="6819900" y="3269814"/>
            <a:ext cx="2200275" cy="1421928"/>
          </a:xfrm>
          <a:prstGeom prst="rect">
            <a:avLst/>
          </a:prstGeom>
          <a:noFill/>
          <a:ln w="25400">
            <a:solidFill>
              <a:schemeClr val="accent5"/>
            </a:solidFill>
          </a:ln>
        </p:spPr>
        <p:txBody>
          <a:bodyPr wrap="square" rtlCol="0">
            <a:spAutoFit/>
          </a:bodyPr>
          <a:lstStyle/>
          <a:p>
            <a:pPr>
              <a:lnSpc>
                <a:spcPct val="120000"/>
              </a:lnSpc>
              <a:spcBef>
                <a:spcPts val="1200"/>
              </a:spcBef>
              <a:spcAft>
                <a:spcPts val="0"/>
              </a:spcAft>
              <a:buClr>
                <a:srgbClr val="404040"/>
              </a:buClr>
            </a:pPr>
            <a:r>
              <a:rPr lang="fr-CH" sz="1200" dirty="0"/>
              <a:t>ACWI ESG Leaders and ACWI SRI have simulated </a:t>
            </a:r>
            <a:r>
              <a:rPr lang="fr-CH" sz="1200" dirty="0" err="1"/>
              <a:t>additional</a:t>
            </a:r>
            <a:r>
              <a:rPr lang="fr-CH" sz="1200" dirty="0"/>
              <a:t> </a:t>
            </a:r>
            <a:r>
              <a:rPr lang="fr-CH" sz="1200" dirty="0" smtClean="0"/>
              <a:t>turnover </a:t>
            </a:r>
            <a:r>
              <a:rPr lang="fr-CH" sz="1200" dirty="0"/>
              <a:t>of +</a:t>
            </a:r>
            <a:r>
              <a:rPr lang="fr-CH" sz="1200" dirty="0" smtClean="0"/>
              <a:t>1.5% </a:t>
            </a:r>
            <a:r>
              <a:rPr lang="fr-CH" sz="1200" dirty="0"/>
              <a:t>and +</a:t>
            </a:r>
            <a:r>
              <a:rPr lang="fr-CH" sz="1200" dirty="0" smtClean="0"/>
              <a:t>2.1%, </a:t>
            </a:r>
            <a:r>
              <a:rPr lang="fr-CH" sz="1200" dirty="0" err="1"/>
              <a:t>respectively</a:t>
            </a:r>
            <a:r>
              <a:rPr lang="fr-CH" sz="1200" dirty="0"/>
              <a:t>, </a:t>
            </a:r>
            <a:r>
              <a:rPr lang="fr-CH" sz="1200" dirty="0" err="1"/>
              <a:t>upon</a:t>
            </a:r>
            <a:r>
              <a:rPr lang="fr-CH" sz="1200" dirty="0"/>
              <a:t> application of the May </a:t>
            </a:r>
            <a:r>
              <a:rPr lang="fr-CH" sz="1200" dirty="0" err="1"/>
              <a:t>Annual</a:t>
            </a:r>
            <a:r>
              <a:rPr lang="fr-CH" sz="1200" dirty="0"/>
              <a:t> Index Review </a:t>
            </a:r>
            <a:r>
              <a:rPr lang="fr-CH" sz="1200" dirty="0" err="1"/>
              <a:t>methodology</a:t>
            </a:r>
            <a:endParaRPr lang="en-US" sz="1200" dirty="0"/>
          </a:p>
        </p:txBody>
      </p:sp>
      <p:cxnSp>
        <p:nvCxnSpPr>
          <p:cNvPr id="11" name="Straight Arrow Connector 10"/>
          <p:cNvCxnSpPr/>
          <p:nvPr/>
        </p:nvCxnSpPr>
        <p:spPr>
          <a:xfrm>
            <a:off x="8591550" y="2965013"/>
            <a:ext cx="0" cy="304801"/>
          </a:xfrm>
          <a:prstGeom prst="straightConnector1">
            <a:avLst/>
          </a:prstGeom>
          <a:ln>
            <a:solidFill>
              <a:schemeClr val="accent5"/>
            </a:solidFill>
            <a:tailEnd type="arrow"/>
          </a:ln>
          <a:effectLst/>
        </p:spPr>
        <p:style>
          <a:lnRef idx="2">
            <a:schemeClr val="accent1"/>
          </a:lnRef>
          <a:fillRef idx="0">
            <a:schemeClr val="accent1"/>
          </a:fillRef>
          <a:effectRef idx="1">
            <a:schemeClr val="accent1"/>
          </a:effectRef>
          <a:fontRef idx="minor">
            <a:schemeClr val="tx1"/>
          </a:fontRef>
        </p:style>
      </p:cxnSp>
      <p:sp>
        <p:nvSpPr>
          <p:cNvPr id="3" name="Slide Number Placeholder 2"/>
          <p:cNvSpPr>
            <a:spLocks noGrp="1"/>
          </p:cNvSpPr>
          <p:nvPr>
            <p:ph type="sldNum" sz="quarter" idx="10"/>
          </p:nvPr>
        </p:nvSpPr>
        <p:spPr/>
        <p:txBody>
          <a:bodyPr/>
          <a:lstStyle/>
          <a:p>
            <a:fld id="{93AC2C76-E6AA-46CB-A2DE-F6E097F7C440}" type="slidenum">
              <a:rPr lang="en-GB" smtClean="0"/>
              <a:pPr/>
              <a:t>22</a:t>
            </a:fld>
            <a:endParaRPr lang="en-GB"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4325" y="2051050"/>
            <a:ext cx="8515350" cy="275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894179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ln w="6350">
            <a:solidFill>
              <a:schemeClr val="bg1"/>
            </a:solidFill>
          </a:ln>
        </p:spPr>
        <p:txBody>
          <a:bodyPr vert="horz" lIns="91440" tIns="45720" rIns="91440" bIns="45720" rtlCol="0">
            <a:normAutofit/>
          </a:bodyPr>
          <a:lstStyle/>
          <a:p>
            <a:pPr marL="230188" indent="-230188">
              <a:spcBef>
                <a:spcPts val="1800"/>
              </a:spcBef>
              <a:spcAft>
                <a:spcPts val="600"/>
              </a:spcAft>
              <a:buChar char="•"/>
            </a:pPr>
            <a:r>
              <a:rPr lang="en-GB" dirty="0"/>
              <a:t>For more than 40 years, MSCI’s research-based indexes and analytics have helped the world’s leading investors build and manage better portfolios.  Clients rely on our offerings for deeper insights into the drivers of performance and risk in their portfolios, broad asset class coverage and innovative research. </a:t>
            </a:r>
          </a:p>
          <a:p>
            <a:pPr marL="230188" indent="-230188">
              <a:spcBef>
                <a:spcPts val="1800"/>
              </a:spcBef>
              <a:spcAft>
                <a:spcPts val="600"/>
              </a:spcAft>
              <a:buChar char="•"/>
            </a:pPr>
            <a:r>
              <a:rPr lang="en-GB" dirty="0"/>
              <a:t>Our line of products and services includes indexes, analytical models, data, real estate benchmarks and ESG research.  </a:t>
            </a:r>
          </a:p>
          <a:p>
            <a:pPr marL="230188" indent="-230188">
              <a:spcBef>
                <a:spcPts val="1800"/>
              </a:spcBef>
              <a:spcAft>
                <a:spcPts val="600"/>
              </a:spcAft>
              <a:buChar char="•"/>
            </a:pPr>
            <a:r>
              <a:rPr lang="en-GB" dirty="0"/>
              <a:t>MSCI serves 99 of the top 100 largest money managers, according to the most recent P&amp;I ranking. </a:t>
            </a:r>
          </a:p>
          <a:p>
            <a:pPr marL="230188" indent="-230188">
              <a:spcBef>
                <a:spcPts val="1800"/>
              </a:spcBef>
              <a:spcAft>
                <a:spcPts val="600"/>
              </a:spcAft>
              <a:buChar char="•"/>
            </a:pPr>
            <a:r>
              <a:rPr lang="en-GB" dirty="0"/>
              <a:t>For more information, visit us at </a:t>
            </a:r>
            <a:r>
              <a:rPr lang="en-GB" dirty="0">
                <a:hlinkClick r:id="rId2"/>
              </a:rPr>
              <a:t>www.msci.com</a:t>
            </a:r>
            <a:r>
              <a:rPr lang="en-GB" dirty="0"/>
              <a:t>.</a:t>
            </a:r>
          </a:p>
        </p:txBody>
      </p:sp>
      <p:sp>
        <p:nvSpPr>
          <p:cNvPr id="3" name="Title 2"/>
          <p:cNvSpPr>
            <a:spLocks noGrp="1"/>
          </p:cNvSpPr>
          <p:nvPr>
            <p:ph type="title"/>
          </p:nvPr>
        </p:nvSpPr>
        <p:spPr/>
        <p:txBody>
          <a:bodyPr/>
          <a:lstStyle/>
          <a:p>
            <a:r>
              <a:rPr lang="en-GB" dirty="0" smtClean="0"/>
              <a:t>About MSCI</a:t>
            </a:r>
            <a:endParaRPr lang="en-GB" dirty="0"/>
          </a:p>
        </p:txBody>
      </p:sp>
      <p:sp>
        <p:nvSpPr>
          <p:cNvPr id="5" name="Slide Number Placeholder 4"/>
          <p:cNvSpPr>
            <a:spLocks noGrp="1"/>
          </p:cNvSpPr>
          <p:nvPr>
            <p:ph type="sldNum" sz="quarter" idx="10"/>
          </p:nvPr>
        </p:nvSpPr>
        <p:spPr>
          <a:xfrm>
            <a:off x="6923448" y="6268052"/>
            <a:ext cx="1846800" cy="365125"/>
          </a:xfrm>
        </p:spPr>
        <p:txBody>
          <a:bodyPr/>
          <a:lstStyle/>
          <a:p>
            <a:fld id="{93AC2C76-E6AA-46CB-A2DE-F6E097F7C440}" type="slidenum">
              <a:rPr lang="en-GB" smtClean="0"/>
              <a:t>23</a:t>
            </a:fld>
            <a:endParaRPr lang="en-GB" dirty="0"/>
          </a:p>
        </p:txBody>
      </p:sp>
    </p:spTree>
    <p:extLst>
      <p:ext uri="{BB962C8B-B14F-4D97-AF65-F5344CB8AC3E}">
        <p14:creationId xmlns:p14="http://schemas.microsoft.com/office/powerpoint/2010/main" val="183988031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spcAft>
                <a:spcPts val="1200"/>
              </a:spcAft>
            </a:pPr>
            <a:r>
              <a:rPr lang="en-GB" sz="1400" dirty="0" smtClean="0"/>
              <a:t>AMERICAS</a:t>
            </a:r>
          </a:p>
          <a:p>
            <a:endParaRPr lang="en-GB" dirty="0" smtClean="0"/>
          </a:p>
          <a:p>
            <a:r>
              <a:rPr lang="en-GB" dirty="0" smtClean="0"/>
              <a:t>Americas 	1 </a:t>
            </a:r>
            <a:r>
              <a:rPr lang="en-GB" dirty="0"/>
              <a:t>888 588 4567 *</a:t>
            </a:r>
          </a:p>
          <a:p>
            <a:r>
              <a:rPr lang="en-GB" dirty="0"/>
              <a:t>Atlanta		+ 1 404 551 3212</a:t>
            </a:r>
          </a:p>
          <a:p>
            <a:r>
              <a:rPr lang="en-GB" dirty="0"/>
              <a:t>Boston		+ 1 617 532 0920</a:t>
            </a:r>
          </a:p>
          <a:p>
            <a:r>
              <a:rPr lang="en-GB" dirty="0"/>
              <a:t>Chicago	</a:t>
            </a:r>
            <a:r>
              <a:rPr lang="en-GB" dirty="0" smtClean="0"/>
              <a:t>+ </a:t>
            </a:r>
            <a:r>
              <a:rPr lang="en-GB" dirty="0"/>
              <a:t>1 312 675 0545</a:t>
            </a:r>
          </a:p>
          <a:p>
            <a:r>
              <a:rPr lang="en-GB" dirty="0"/>
              <a:t>Monterrey	+ 52 81 1253 4020</a:t>
            </a:r>
          </a:p>
          <a:p>
            <a:r>
              <a:rPr lang="en-GB" dirty="0"/>
              <a:t>New York	+ 1 212 804 3901</a:t>
            </a:r>
          </a:p>
          <a:p>
            <a:r>
              <a:rPr lang="en-GB" dirty="0"/>
              <a:t>San Francisco	+ 1 415 836 8800</a:t>
            </a:r>
          </a:p>
          <a:p>
            <a:r>
              <a:rPr lang="en-GB" dirty="0"/>
              <a:t>Sao Paulo	+ 55 11 3706 1360</a:t>
            </a:r>
          </a:p>
          <a:p>
            <a:r>
              <a:rPr lang="en-GB" dirty="0"/>
              <a:t>Toronto	</a:t>
            </a:r>
            <a:r>
              <a:rPr lang="en-GB" dirty="0" smtClean="0"/>
              <a:t>+ </a:t>
            </a:r>
            <a:r>
              <a:rPr lang="en-GB" dirty="0"/>
              <a:t>1 416 628 </a:t>
            </a:r>
            <a:r>
              <a:rPr lang="en-GB" dirty="0" smtClean="0"/>
              <a:t>1007</a:t>
            </a:r>
          </a:p>
          <a:p>
            <a:endParaRPr lang="en-GB" dirty="0"/>
          </a:p>
          <a:p>
            <a:pPr>
              <a:tabLst>
                <a:tab pos="460375" algn="l"/>
                <a:tab pos="909638" algn="l"/>
              </a:tabLst>
            </a:pPr>
            <a:r>
              <a:rPr lang="pt-BR" sz="1050" dirty="0"/>
              <a:t>* = toll free</a:t>
            </a:r>
          </a:p>
          <a:p>
            <a:endParaRPr lang="en-GB" sz="1600" b="1" dirty="0" smtClean="0"/>
          </a:p>
          <a:p>
            <a:r>
              <a:rPr lang="en-GB" sz="1600" b="1" dirty="0" smtClean="0"/>
              <a:t>msci.com</a:t>
            </a:r>
          </a:p>
          <a:p>
            <a:r>
              <a:rPr lang="en-GB" sz="1600" b="1" dirty="0" smtClean="0"/>
              <a:t>clientservice@msci.com</a:t>
            </a:r>
            <a:endParaRPr lang="en-GB" sz="1600" b="1" dirty="0"/>
          </a:p>
          <a:p>
            <a:endParaRPr lang="en-GB" dirty="0"/>
          </a:p>
          <a:p>
            <a:endParaRPr lang="en-GB" dirty="0"/>
          </a:p>
        </p:txBody>
      </p:sp>
      <p:sp>
        <p:nvSpPr>
          <p:cNvPr id="3" name="Title 2"/>
          <p:cNvSpPr>
            <a:spLocks noGrp="1"/>
          </p:cNvSpPr>
          <p:nvPr>
            <p:ph type="title"/>
          </p:nvPr>
        </p:nvSpPr>
        <p:spPr/>
        <p:txBody>
          <a:bodyPr/>
          <a:lstStyle/>
          <a:p>
            <a:r>
              <a:rPr lang="en-GB" dirty="0" smtClean="0"/>
              <a:t>Contact Us</a:t>
            </a:r>
            <a:endParaRPr lang="en-GB" dirty="0"/>
          </a:p>
        </p:txBody>
      </p:sp>
      <p:sp>
        <p:nvSpPr>
          <p:cNvPr id="5" name="Content Placeholder 4"/>
          <p:cNvSpPr>
            <a:spLocks noGrp="1"/>
          </p:cNvSpPr>
          <p:nvPr>
            <p:ph idx="11"/>
          </p:nvPr>
        </p:nvSpPr>
        <p:spPr/>
        <p:txBody>
          <a:bodyPr/>
          <a:lstStyle/>
          <a:p>
            <a:pPr>
              <a:spcAft>
                <a:spcPts val="1200"/>
              </a:spcAft>
            </a:pPr>
            <a:r>
              <a:rPr lang="en-GB" sz="1400" dirty="0"/>
              <a:t>EUROPE, MIDDLE EAST </a:t>
            </a:r>
            <a:br>
              <a:rPr lang="en-GB" sz="1400" dirty="0"/>
            </a:br>
            <a:r>
              <a:rPr lang="en-GB" sz="1400" dirty="0"/>
              <a:t>&amp; AFRICA</a:t>
            </a:r>
          </a:p>
          <a:p>
            <a:r>
              <a:rPr lang="en-GB" dirty="0" smtClean="0"/>
              <a:t>Cape </a:t>
            </a:r>
            <a:r>
              <a:rPr lang="en-GB" dirty="0"/>
              <a:t>Town	+ 27 21 673 0100</a:t>
            </a:r>
          </a:p>
          <a:p>
            <a:r>
              <a:rPr lang="en-GB" dirty="0"/>
              <a:t>Frankfurt	+ 49 69 133 859 00</a:t>
            </a:r>
          </a:p>
          <a:p>
            <a:r>
              <a:rPr lang="en-GB" dirty="0"/>
              <a:t>Geneva	</a:t>
            </a:r>
            <a:r>
              <a:rPr lang="en-GB" dirty="0" smtClean="0"/>
              <a:t>+ </a:t>
            </a:r>
            <a:r>
              <a:rPr lang="en-GB" dirty="0"/>
              <a:t>41 22 817 9777</a:t>
            </a:r>
          </a:p>
          <a:p>
            <a:r>
              <a:rPr lang="en-GB" dirty="0"/>
              <a:t>London	</a:t>
            </a:r>
            <a:r>
              <a:rPr lang="en-GB" dirty="0" smtClean="0"/>
              <a:t>+ </a:t>
            </a:r>
            <a:r>
              <a:rPr lang="en-GB" dirty="0"/>
              <a:t>44 20 7618 2222</a:t>
            </a:r>
          </a:p>
          <a:p>
            <a:r>
              <a:rPr lang="en-GB" dirty="0"/>
              <a:t>Milan		+ 39 02 5849 0415</a:t>
            </a:r>
          </a:p>
          <a:p>
            <a:r>
              <a:rPr lang="en-GB" dirty="0"/>
              <a:t>Paris		0800 91 59 17 *</a:t>
            </a:r>
          </a:p>
          <a:p>
            <a:endParaRPr lang="en-GB" dirty="0"/>
          </a:p>
        </p:txBody>
      </p:sp>
      <p:sp>
        <p:nvSpPr>
          <p:cNvPr id="6" name="Content Placeholder 5"/>
          <p:cNvSpPr>
            <a:spLocks noGrp="1"/>
          </p:cNvSpPr>
          <p:nvPr>
            <p:ph idx="12"/>
          </p:nvPr>
        </p:nvSpPr>
        <p:spPr>
          <a:xfrm>
            <a:off x="6228000" y="1224000"/>
            <a:ext cx="2625854" cy="4824000"/>
          </a:xfrm>
        </p:spPr>
        <p:txBody>
          <a:bodyPr/>
          <a:lstStyle/>
          <a:p>
            <a:pPr>
              <a:spcAft>
                <a:spcPts val="1200"/>
              </a:spcAft>
            </a:pPr>
            <a:r>
              <a:rPr lang="en-GB" sz="1400" dirty="0"/>
              <a:t>ASIA PACIFIC</a:t>
            </a:r>
          </a:p>
          <a:p>
            <a:endParaRPr lang="en-GB" dirty="0" smtClean="0"/>
          </a:p>
          <a:p>
            <a:r>
              <a:rPr lang="en-GB" dirty="0" smtClean="0"/>
              <a:t>China </a:t>
            </a:r>
            <a:r>
              <a:rPr lang="en-GB" dirty="0"/>
              <a:t>North	10800 852 1032 *</a:t>
            </a:r>
          </a:p>
          <a:p>
            <a:r>
              <a:rPr lang="en-GB" dirty="0"/>
              <a:t>China South	10800 152 1032 *</a:t>
            </a:r>
          </a:p>
          <a:p>
            <a:r>
              <a:rPr lang="en-GB" dirty="0"/>
              <a:t>Hong Kong	+ 852 2844 9333</a:t>
            </a:r>
          </a:p>
          <a:p>
            <a:r>
              <a:rPr lang="en-GB" dirty="0"/>
              <a:t>Mumbai	</a:t>
            </a:r>
            <a:r>
              <a:rPr lang="en-GB" dirty="0" smtClean="0"/>
              <a:t>+ </a:t>
            </a:r>
            <a:r>
              <a:rPr lang="en-GB" dirty="0"/>
              <a:t>91 22 6784 9160</a:t>
            </a:r>
          </a:p>
          <a:p>
            <a:r>
              <a:rPr lang="en-GB" dirty="0"/>
              <a:t>Seoul		00798 8521 3392 *</a:t>
            </a:r>
          </a:p>
          <a:p>
            <a:r>
              <a:rPr lang="en-GB" dirty="0"/>
              <a:t>Singapore	800 852 3749 *</a:t>
            </a:r>
          </a:p>
          <a:p>
            <a:r>
              <a:rPr lang="en-GB" dirty="0"/>
              <a:t>Sydney		+ 61 2 9033 9333</a:t>
            </a:r>
          </a:p>
          <a:p>
            <a:r>
              <a:rPr lang="en-GB" dirty="0"/>
              <a:t>Taipei		008 0112 7513 </a:t>
            </a:r>
            <a:r>
              <a:rPr lang="en-GB" dirty="0" smtClean="0"/>
              <a:t>*</a:t>
            </a:r>
          </a:p>
          <a:p>
            <a:r>
              <a:rPr lang="en-US" dirty="0"/>
              <a:t>Thailand	0018 0015 6207 </a:t>
            </a:r>
            <a:r>
              <a:rPr lang="en-US" dirty="0" smtClean="0"/>
              <a:t>7181 *</a:t>
            </a:r>
            <a:endParaRPr lang="en-GB" dirty="0"/>
          </a:p>
          <a:p>
            <a:r>
              <a:rPr lang="en-GB" dirty="0" smtClean="0"/>
              <a:t>Tokyo</a:t>
            </a:r>
            <a:r>
              <a:rPr lang="en-GB" dirty="0"/>
              <a:t>		81 3 5290 1555</a:t>
            </a:r>
          </a:p>
          <a:p>
            <a:endParaRPr lang="en-GB" dirty="0"/>
          </a:p>
          <a:p>
            <a:endParaRPr lang="en-GB" dirty="0"/>
          </a:p>
        </p:txBody>
      </p:sp>
      <p:sp>
        <p:nvSpPr>
          <p:cNvPr id="8" name="Slide Number Placeholder 4"/>
          <p:cNvSpPr txBox="1">
            <a:spLocks/>
          </p:cNvSpPr>
          <p:nvPr/>
        </p:nvSpPr>
        <p:spPr>
          <a:xfrm>
            <a:off x="6923448" y="6317036"/>
            <a:ext cx="18468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93AC2C76-E6AA-46CB-A2DE-F6E097F7C440}" type="slidenum">
              <a:rPr lang="en-GB" sz="1200" smtClean="0"/>
              <a:pPr algn="r"/>
              <a:t>24</a:t>
            </a:fld>
            <a:endParaRPr lang="en-GB" sz="1200" dirty="0"/>
          </a:p>
        </p:txBody>
      </p:sp>
    </p:spTree>
    <p:extLst>
      <p:ext uri="{BB962C8B-B14F-4D97-AF65-F5344CB8AC3E}">
        <p14:creationId xmlns:p14="http://schemas.microsoft.com/office/powerpoint/2010/main" val="40058892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GB" sz="600" dirty="0"/>
              <a:t>This document and all of the information contained in it, including without limitation all text, data, graphs, charts (collectively, the “Information”) is the property of MSCI Inc. or its subsidiaries (collectively, “MSCI”), or MSCI’s licensors, direct or indirect suppliers or any third party involved in making or compiling any Information (collectively, with MSCI, the “Information Providers”) and is provided for informational purposes only.  The Information may not be modified, reverse-engineered, reproduced or </a:t>
            </a:r>
            <a:r>
              <a:rPr lang="en-GB" sz="600" dirty="0" err="1"/>
              <a:t>redisseminated</a:t>
            </a:r>
            <a:r>
              <a:rPr lang="en-GB" sz="600" dirty="0"/>
              <a:t> in whole or in part without prior written permission from MSCI. </a:t>
            </a:r>
          </a:p>
          <a:p>
            <a:r>
              <a:rPr lang="en-GB" sz="600" dirty="0"/>
              <a:t>The Information may not be used to create derivative works or to verify or correct other data or information.   For example (but without limitation), the Information may not be used to create indexes, databases, risk models, analytics, software, or in connection with the issuing, offering, sponsoring, managing or marketing of any securities, portfolios, financial products or other investment vehicles utilizing or based on, linked to, tracking or otherwise derived from the Information or any other MSCI data, information, products or services.  </a:t>
            </a:r>
          </a:p>
          <a:p>
            <a:r>
              <a:rPr lang="en-GB" sz="600" dirty="0"/>
              <a:t>The user of the Information assumes the entire risk of any use it may make or permit to be made of the Information.  NONE OF THE INFORMATION PROVIDERS MAKES ANY EXPRESS OR IMPLIED WARRANTIES OR REPRESENTATIONS WITH RESPECT TO THE INFORMATION (OR THE RESULTS TO BE OBTAINED BY THE USE THEREOF), AND TO THE MAXIMUM EXTENT PERMITTED BY APPLICABLE LAW, EACH INFORMATION PROVIDER EXPRESSLY DISCLAIMS ALL IMPLIED WARRANTIES (INCLUDING, WITHOUT LIMITATION, ANY IMPLIED WARRANTIES OF ORIGINALITY, ACCURACY, TIMELINESS, NON-INFRINGEMENT, COMPLETENESS, MERCHANTABILITY AND FITNESS FOR A PARTICULAR PURPOSE) WITH RESPECT TO ANY OF THE INFORMATION.</a:t>
            </a:r>
          </a:p>
          <a:p>
            <a:r>
              <a:rPr lang="en-GB" sz="600" dirty="0"/>
              <a:t>Without limiting any of the foregoing and to the maximum extent permitted by applicable law, in no event shall any Information Provider have any liability regarding any of the Information for any direct, indirect, special, punitive, consequential (including lost profits) or any other damages even if notified of the possibility of such damages. The foregoing shall not exclude or limit any liability that may not by applicable law be excluded or limited, including without limitation (as applicable), any liability for death or personal injury to the extent that such injury results from the negligence or </a:t>
            </a:r>
            <a:r>
              <a:rPr lang="en-GB" sz="600" dirty="0" err="1"/>
              <a:t>willful</a:t>
            </a:r>
            <a:r>
              <a:rPr lang="en-GB" sz="600" dirty="0"/>
              <a:t> default of itself, its servants, agents or sub-contractors.  </a:t>
            </a:r>
          </a:p>
          <a:p>
            <a:r>
              <a:rPr lang="en-GB" sz="600" dirty="0"/>
              <a:t>Information containing any historical information, data or analysis should not be taken as an indication or guarantee of any future performance, analysis, forecast or prediction.  Past performance does not guarantee future results.  </a:t>
            </a:r>
          </a:p>
          <a:p>
            <a:r>
              <a:rPr lang="en-GB" sz="600" dirty="0"/>
              <a:t>The Information should not be relied on and is not a substitute for the skill, judgment and experience of the user, its management, employees, advisors and/or clients when making investment and other business decisions.  All Information is impersonal and not tailored to the needs of any person, entity or group of persons.</a:t>
            </a:r>
          </a:p>
          <a:p>
            <a:r>
              <a:rPr lang="en-GB" sz="600" dirty="0"/>
              <a:t>None of the Information constitutes an offer to sell (or a solicitation of an offer to buy), any security, financial product or other investment vehicle or any trading strategy. </a:t>
            </a:r>
          </a:p>
          <a:p>
            <a:r>
              <a:rPr lang="en-GB" sz="600" dirty="0"/>
              <a:t>It is not possible to invest directly in an index.  Exposure to an asset class or trading strategy or other category represented by an index is only available through third party investable instruments (if any) based on that index.   MSCI does not issue, sponsor, endorse, market, offer, review or otherwise express any opinion regarding any fund, ETF, derivative or other security, investment, financial product or trading strategy that is based on, linked to or seeks to provide an investment return related to the performance of any MSCI index (collectively, “Index Linked Investments”). MSCI makes no assurance that any Index Linked Investments will accurately track index performance or provide positive investment returns.  MSCI Inc. is not an investment adviser or fiduciary and MSCI makes no representation regarding the advisability of investing in any Index Linked Investments.</a:t>
            </a:r>
          </a:p>
          <a:p>
            <a:r>
              <a:rPr lang="en-GB" sz="600" dirty="0"/>
              <a:t>Index returns do not represent the results of actual trading of investible assets/securities. MSCI maintains and calculates indexes, but does not manage actual assets. Index returns do not reflect payment of any sales charges or fees an investor may pay to purchase the securities underlying the index or Index Linked Investments. The imposition of these fees and charges would cause the performance of an Index Linked Investment to be different than the MSCI index performance.</a:t>
            </a:r>
          </a:p>
          <a:p>
            <a:r>
              <a:rPr lang="en-GB" sz="600" dirty="0"/>
              <a:t>The Information may contain back tested data.  Back-tested performance is not actual performance, but is hypothetical.  There are frequently material differences between back tested performance results and actual results subsequently achieved by any investment strategy.  </a:t>
            </a:r>
          </a:p>
          <a:p>
            <a:r>
              <a:rPr lang="en-GB" sz="600" dirty="0"/>
              <a:t>Constituents of MSCI equity indexes are listed companies, which are included in or excluded from the indexes according to the application of the relevant index methodologies. Accordingly, constituents in MSCI equity indexes may include MSCI Inc., clients of MSCI or suppliers to MSCI.  Inclusion of a security within an MSCI index is not a recommendation by MSCI to buy, sell, or hold such security, nor is it considered to be investment advice.</a:t>
            </a:r>
          </a:p>
          <a:p>
            <a:r>
              <a:rPr lang="en-GB" sz="600" dirty="0"/>
              <a:t>Data and information produced by various affiliates of MSCI Inc., including MSCI ESG Research LLC and Barra LLC, may be used in calculating certain MSCI indexes.  More information can be found in the relevant index methodologies on www.msci.com. </a:t>
            </a:r>
          </a:p>
          <a:p>
            <a:r>
              <a:rPr lang="en-GB" sz="600" dirty="0"/>
              <a:t>MSCI receives compensation in connection with licensing its indexes to third parties.  MSCI Inc.’s revenue includes fees based on assets in Index Linked Investments. Information can be found in MSCI Inc.’s company filings on the Investor Relations section of www.msci.com.</a:t>
            </a:r>
          </a:p>
          <a:p>
            <a:r>
              <a:rPr lang="en-GB" sz="600" dirty="0"/>
              <a:t>MSCI ESG Research LLC is a Registered Investment Adviser under the Investment Advisers Act of 1940 and a subsidiary of MSCI Inc.  Except with respect to any applicable products or services from MSCI ESG Research, neither MSCI nor any of its products or services recommends, endorses, approves or otherwise expresses any opinion regarding any issuer, securities, financial products or instruments or trading strategies and MSCI’s products or services are not intended to constitute investment advice or a recommendation to make (or refrain from making) any kind of investment decision and may not be relied on as such. Issuers mentioned or included in any MSCI ESG Research materials may include MSCI Inc., clients of MSCI or suppliers to MSCI, and may also purchase research or other products or services from MSCI ESG Research.  MSCI ESG Research materials, including materials utilized in any MSCI ESG Indexes or other products, have not been submitted to, nor received approval from, the United States Securities and Exchange Commission or any other regulatory body.</a:t>
            </a:r>
          </a:p>
          <a:p>
            <a:r>
              <a:rPr lang="en-GB" sz="600" dirty="0"/>
              <a:t>Any use of or access to products, services or information of MSCI requires a license from MSCI.  MSCI, Barra, </a:t>
            </a:r>
            <a:r>
              <a:rPr lang="en-GB" sz="600" dirty="0" err="1"/>
              <a:t>RiskMetrics</a:t>
            </a:r>
            <a:r>
              <a:rPr lang="en-GB" sz="600" dirty="0"/>
              <a:t>, IPD, FEA, </a:t>
            </a:r>
            <a:r>
              <a:rPr lang="en-GB" sz="600" dirty="0" err="1"/>
              <a:t>InvestorForce</a:t>
            </a:r>
            <a:r>
              <a:rPr lang="en-GB" sz="600" dirty="0"/>
              <a:t>, and other MSCI brands and product names are the trademarks, service marks, or registered trademarks of MSCI or its subsidiaries in the United States and other jurisdictions.  The Global Industry Classification Standard (GICS) was developed by and is the exclusive property of MSCI and Standard &amp; Poor’s.  “Global Industry Classification Standard (GICS)” is a service mark of MSCI and Standard &amp; Poor’s.</a:t>
            </a:r>
          </a:p>
        </p:txBody>
      </p:sp>
      <p:sp>
        <p:nvSpPr>
          <p:cNvPr id="4" name="Title 3"/>
          <p:cNvSpPr>
            <a:spLocks noGrp="1"/>
          </p:cNvSpPr>
          <p:nvPr>
            <p:ph type="title"/>
          </p:nvPr>
        </p:nvSpPr>
        <p:spPr/>
        <p:txBody>
          <a:bodyPr/>
          <a:lstStyle/>
          <a:p>
            <a:r>
              <a:rPr lang="en-US" dirty="0" smtClean="0"/>
              <a:t>Notice and disclaimer</a:t>
            </a:r>
            <a:endParaRPr lang="en-US" dirty="0"/>
          </a:p>
        </p:txBody>
      </p:sp>
      <p:sp>
        <p:nvSpPr>
          <p:cNvPr id="6" name="Slide Number Placeholder 4"/>
          <p:cNvSpPr txBox="1">
            <a:spLocks/>
          </p:cNvSpPr>
          <p:nvPr/>
        </p:nvSpPr>
        <p:spPr>
          <a:xfrm>
            <a:off x="6923448" y="6317036"/>
            <a:ext cx="18468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93AC2C76-E6AA-46CB-A2DE-F6E097F7C440}" type="slidenum">
              <a:rPr lang="en-GB" sz="1200" smtClean="0"/>
              <a:pPr algn="r"/>
              <a:t>25</a:t>
            </a:fld>
            <a:endParaRPr lang="en-GB" sz="1200" dirty="0"/>
          </a:p>
        </p:txBody>
      </p:sp>
    </p:spTree>
    <p:extLst>
      <p:ext uri="{BB962C8B-B14F-4D97-AF65-F5344CB8AC3E}">
        <p14:creationId xmlns:p14="http://schemas.microsoft.com/office/powerpoint/2010/main" val="10020239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OVERVIEW OF 2018 GICS changes</a:t>
            </a:r>
            <a:endParaRPr lang="en-US" dirty="0"/>
          </a:p>
        </p:txBody>
      </p:sp>
      <p:sp>
        <p:nvSpPr>
          <p:cNvPr id="4" name="Slide Number Placeholder 3"/>
          <p:cNvSpPr>
            <a:spLocks noGrp="1"/>
          </p:cNvSpPr>
          <p:nvPr>
            <p:ph type="sldNum" sz="quarter" idx="10"/>
          </p:nvPr>
        </p:nvSpPr>
        <p:spPr/>
        <p:txBody>
          <a:bodyPr/>
          <a:lstStyle/>
          <a:p>
            <a:fld id="{93AC2C76-E6AA-46CB-A2DE-F6E097F7C440}" type="slidenum">
              <a:rPr lang="en-GB" smtClean="0"/>
              <a:pPr/>
              <a:t>3</a:t>
            </a:fld>
            <a:endParaRPr lang="en-GB" dirty="0"/>
          </a:p>
        </p:txBody>
      </p:sp>
      <p:sp>
        <p:nvSpPr>
          <p:cNvPr id="7" name="Content Placeholder 6"/>
          <p:cNvSpPr>
            <a:spLocks noGrp="1"/>
          </p:cNvSpPr>
          <p:nvPr>
            <p:ph idx="1"/>
          </p:nvPr>
        </p:nvSpPr>
        <p:spPr>
          <a:xfrm>
            <a:off x="360018" y="1005840"/>
            <a:ext cx="8207656" cy="3125290"/>
          </a:xfrm>
          <a:ln w="6350">
            <a:solidFill>
              <a:schemeClr val="bg1"/>
            </a:solidFill>
          </a:ln>
        </p:spPr>
        <p:txBody>
          <a:bodyPr>
            <a:noAutofit/>
          </a:bodyPr>
          <a:lstStyle/>
          <a:p>
            <a:pPr marL="0" indent="0" algn="just">
              <a:lnSpc>
                <a:spcPct val="100000"/>
              </a:lnSpc>
              <a:spcBef>
                <a:spcPts val="0"/>
              </a:spcBef>
              <a:buNone/>
            </a:pPr>
            <a:r>
              <a:rPr lang="en-US" dirty="0" smtClean="0"/>
              <a:t>The GICS structure will be revised to reflect the evolution in the mode in which people communicate and access entertainment content and other information. This evolution is a result of the integration between telecommunications, media and internet companies.</a:t>
            </a:r>
          </a:p>
          <a:p>
            <a:pPr algn="just">
              <a:lnSpc>
                <a:spcPct val="100000"/>
              </a:lnSpc>
              <a:spcBef>
                <a:spcPts val="0"/>
              </a:spcBef>
            </a:pPr>
            <a:endParaRPr lang="en-US" dirty="0" smtClean="0"/>
          </a:p>
          <a:p>
            <a:pPr marL="0" indent="0" algn="just">
              <a:lnSpc>
                <a:spcPct val="100000"/>
              </a:lnSpc>
              <a:spcBef>
                <a:spcPts val="0"/>
              </a:spcBef>
              <a:buNone/>
            </a:pPr>
            <a:r>
              <a:rPr lang="en-US" b="1" dirty="0" smtClean="0"/>
              <a:t>Highlights of changes to GICS in 2018</a:t>
            </a:r>
          </a:p>
          <a:p>
            <a:pPr lvl="1" algn="just">
              <a:lnSpc>
                <a:spcPct val="100000"/>
              </a:lnSpc>
              <a:buFontTx/>
              <a:buChar char="-"/>
            </a:pPr>
            <a:r>
              <a:rPr lang="en-US" sz="1400" dirty="0" smtClean="0"/>
              <a:t>Telecommunication </a:t>
            </a:r>
            <a:r>
              <a:rPr lang="en-US" sz="1400" dirty="0"/>
              <a:t>Services </a:t>
            </a:r>
            <a:r>
              <a:rPr lang="en-US" sz="1400" dirty="0" smtClean="0"/>
              <a:t>will be broadened and renamed as </a:t>
            </a:r>
            <a:r>
              <a:rPr lang="en-US" sz="1400" dirty="0"/>
              <a:t>Communication Services</a:t>
            </a:r>
          </a:p>
          <a:p>
            <a:pPr lvl="1" algn="just">
              <a:lnSpc>
                <a:spcPct val="100000"/>
              </a:lnSpc>
              <a:buFontTx/>
              <a:buChar char="-"/>
            </a:pPr>
            <a:r>
              <a:rPr lang="en-US" sz="1400" dirty="0"/>
              <a:t>Media </a:t>
            </a:r>
            <a:r>
              <a:rPr lang="en-US" sz="1400" dirty="0" smtClean="0"/>
              <a:t>companies will move </a:t>
            </a:r>
            <a:r>
              <a:rPr lang="en-US" sz="1400" dirty="0"/>
              <a:t>from Consumer Discretionary to Communication </a:t>
            </a:r>
            <a:r>
              <a:rPr lang="en-US" sz="1400" dirty="0" smtClean="0"/>
              <a:t>Services</a:t>
            </a:r>
          </a:p>
          <a:p>
            <a:pPr lvl="1" algn="just">
              <a:lnSpc>
                <a:spcPct val="100000"/>
              </a:lnSpc>
              <a:buFontTx/>
              <a:buChar char="-"/>
            </a:pPr>
            <a:r>
              <a:rPr lang="en-US" sz="1400" dirty="0" smtClean="0"/>
              <a:t>Internet services companies will move from Information Technology </a:t>
            </a:r>
            <a:r>
              <a:rPr lang="en-US" sz="1400" dirty="0"/>
              <a:t>to Communication </a:t>
            </a:r>
            <a:r>
              <a:rPr lang="en-US" sz="1400" dirty="0" smtClean="0"/>
              <a:t>Services</a:t>
            </a:r>
          </a:p>
          <a:p>
            <a:pPr lvl="1" algn="just">
              <a:lnSpc>
                <a:spcPct val="100000"/>
              </a:lnSpc>
              <a:buFontTx/>
              <a:buChar char="-"/>
            </a:pPr>
            <a:r>
              <a:rPr lang="en-US" sz="1400" dirty="0" smtClean="0"/>
              <a:t>E-commerce </a:t>
            </a:r>
            <a:r>
              <a:rPr lang="en-US" sz="1400" dirty="0"/>
              <a:t>companies </a:t>
            </a:r>
            <a:r>
              <a:rPr lang="en-US" sz="1400" dirty="0" smtClean="0"/>
              <a:t>will move </a:t>
            </a:r>
            <a:r>
              <a:rPr lang="en-US" sz="1400" dirty="0"/>
              <a:t>from </a:t>
            </a:r>
            <a:r>
              <a:rPr lang="en-US" sz="1400" dirty="0" smtClean="0"/>
              <a:t>Information Technology </a:t>
            </a:r>
            <a:r>
              <a:rPr lang="en-US" sz="1400" dirty="0"/>
              <a:t>to Consumer </a:t>
            </a:r>
            <a:r>
              <a:rPr lang="en-US" sz="1400" dirty="0" smtClean="0"/>
              <a:t>Discretionary</a:t>
            </a:r>
            <a:endParaRPr lang="en-US" sz="1400" dirty="0"/>
          </a:p>
        </p:txBody>
      </p:sp>
      <p:sp>
        <p:nvSpPr>
          <p:cNvPr id="8" name="Rectangle 7"/>
          <p:cNvSpPr/>
          <p:nvPr/>
        </p:nvSpPr>
        <p:spPr>
          <a:xfrm>
            <a:off x="367342" y="3970971"/>
            <a:ext cx="8356147" cy="1828076"/>
          </a:xfrm>
          <a:prstGeom prst="rect">
            <a:avLst/>
          </a:prstGeom>
          <a:gradFill>
            <a:gsLst>
              <a:gs pos="0">
                <a:schemeClr val="bg1"/>
              </a:gs>
              <a:gs pos="50000">
                <a:schemeClr val="accent2">
                  <a:lumMod val="40000"/>
                  <a:lumOff val="60000"/>
                </a:schemeClr>
              </a:gs>
              <a:gs pos="100000">
                <a:schemeClr val="accent2"/>
              </a:gs>
            </a:gsLst>
            <a:lin ang="540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ounded Rectangle 8"/>
          <p:cNvSpPr/>
          <p:nvPr/>
        </p:nvSpPr>
        <p:spPr>
          <a:xfrm>
            <a:off x="1583033" y="5516042"/>
            <a:ext cx="5987146" cy="216242"/>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b="1" dirty="0" smtClean="0">
                <a:solidFill>
                  <a:schemeClr val="tx1"/>
                </a:solidFill>
              </a:rPr>
              <a:t>COMMUNICATION SERVICES</a:t>
            </a:r>
            <a:endParaRPr lang="en-US" sz="1600" b="1" dirty="0">
              <a:solidFill>
                <a:schemeClr val="tx1"/>
              </a:solidFill>
            </a:endParaRPr>
          </a:p>
        </p:txBody>
      </p:sp>
      <p:sp>
        <p:nvSpPr>
          <p:cNvPr id="10" name="Rounded Rectangle 9"/>
          <p:cNvSpPr/>
          <p:nvPr/>
        </p:nvSpPr>
        <p:spPr>
          <a:xfrm>
            <a:off x="3616170" y="5219591"/>
            <a:ext cx="4717777" cy="265176"/>
          </a:xfrm>
          <a:prstGeom prst="roundRect">
            <a:avLst/>
          </a:prstGeom>
          <a:noFill/>
          <a:ln w="127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MEDIA &amp; ENTERTAINMENT</a:t>
            </a:r>
            <a:endParaRPr lang="en-US" sz="1200" dirty="0">
              <a:solidFill>
                <a:schemeClr val="tx1"/>
              </a:solidFill>
            </a:endParaRPr>
          </a:p>
        </p:txBody>
      </p:sp>
      <p:sp>
        <p:nvSpPr>
          <p:cNvPr id="11" name="Rounded Rectangle 10"/>
          <p:cNvSpPr/>
          <p:nvPr/>
        </p:nvSpPr>
        <p:spPr>
          <a:xfrm>
            <a:off x="660374" y="5212733"/>
            <a:ext cx="2654044" cy="265176"/>
          </a:xfrm>
          <a:prstGeom prst="roundRect">
            <a:avLst/>
          </a:prstGeom>
          <a:noFill/>
          <a:ln w="127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TELECOMMUNICATION SERVICES</a:t>
            </a:r>
            <a:endParaRPr lang="en-US" sz="1200" dirty="0">
              <a:solidFill>
                <a:schemeClr val="tx1"/>
              </a:solidFill>
            </a:endParaRPr>
          </a:p>
        </p:txBody>
      </p:sp>
      <p:sp>
        <p:nvSpPr>
          <p:cNvPr id="12" name="Rectangle 11"/>
          <p:cNvSpPr/>
          <p:nvPr/>
        </p:nvSpPr>
        <p:spPr>
          <a:xfrm>
            <a:off x="359250" y="4946467"/>
            <a:ext cx="8356147" cy="849679"/>
          </a:xfrm>
          <a:prstGeom prst="rect">
            <a:avLst/>
          </a:prstGeom>
          <a:noFill/>
          <a:ln w="19050">
            <a:solidFill>
              <a:schemeClr val="bg2"/>
            </a:solidFill>
          </a:ln>
          <a:effectLst/>
        </p:spPr>
        <p:style>
          <a:lnRef idx="1">
            <a:schemeClr val="accent1"/>
          </a:lnRef>
          <a:fillRef idx="3">
            <a:schemeClr val="accent1"/>
          </a:fillRef>
          <a:effectRef idx="2">
            <a:schemeClr val="accent1"/>
          </a:effectRef>
          <a:fontRef idx="minor">
            <a:schemeClr val="lt1"/>
          </a:fontRef>
        </p:style>
        <p:txBody>
          <a:bodyPr rtlCol="0" anchor="t"/>
          <a:lstStyle/>
          <a:p>
            <a:pPr algn="ctr"/>
            <a:endParaRPr lang="en-US" sz="1400" b="1" dirty="0">
              <a:solidFill>
                <a:schemeClr val="accent1"/>
              </a:solidFill>
            </a:endParaRPr>
          </a:p>
        </p:txBody>
      </p:sp>
      <p:sp>
        <p:nvSpPr>
          <p:cNvPr id="13" name="Down Arrow 12"/>
          <p:cNvSpPr/>
          <p:nvPr/>
        </p:nvSpPr>
        <p:spPr>
          <a:xfrm>
            <a:off x="809691" y="4488089"/>
            <a:ext cx="1927962" cy="715318"/>
          </a:xfrm>
          <a:prstGeom prst="downArrow">
            <a:avLst>
              <a:gd name="adj1" fmla="val 73171"/>
              <a:gd name="adj2" fmla="val 34238"/>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tIns="182880" rtlCol="0" anchor="ctr"/>
          <a:lstStyle/>
          <a:p>
            <a:pPr algn="ctr"/>
            <a:r>
              <a:rPr lang="en-US" sz="1200" dirty="0" smtClean="0">
                <a:solidFill>
                  <a:schemeClr val="bg2"/>
                </a:solidFill>
              </a:rPr>
              <a:t>e.g. AT&amp;T,</a:t>
            </a:r>
          </a:p>
          <a:p>
            <a:pPr algn="ctr"/>
            <a:r>
              <a:rPr lang="en-US" sz="1200" dirty="0" smtClean="0">
                <a:solidFill>
                  <a:schemeClr val="bg2"/>
                </a:solidFill>
              </a:rPr>
              <a:t>Verizon,</a:t>
            </a:r>
          </a:p>
          <a:p>
            <a:pPr algn="ctr"/>
            <a:r>
              <a:rPr lang="en-US" sz="1200" dirty="0" smtClean="0">
                <a:solidFill>
                  <a:schemeClr val="bg2"/>
                </a:solidFill>
              </a:rPr>
              <a:t>China Mobile</a:t>
            </a:r>
          </a:p>
        </p:txBody>
      </p:sp>
      <p:sp>
        <p:nvSpPr>
          <p:cNvPr id="14" name="Down Arrow 13"/>
          <p:cNvSpPr/>
          <p:nvPr/>
        </p:nvSpPr>
        <p:spPr>
          <a:xfrm>
            <a:off x="3331837" y="4496181"/>
            <a:ext cx="1910108" cy="705991"/>
          </a:xfrm>
          <a:prstGeom prst="downArrow">
            <a:avLst>
              <a:gd name="adj1" fmla="val 73171"/>
              <a:gd name="adj2" fmla="val 36650"/>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tIns="182880" rtlCol="0" anchor="ctr"/>
          <a:lstStyle/>
          <a:p>
            <a:pPr algn="ctr"/>
            <a:r>
              <a:rPr lang="en-US" sz="1200" dirty="0" smtClean="0">
                <a:solidFill>
                  <a:schemeClr val="bg2"/>
                </a:solidFill>
              </a:rPr>
              <a:t>e.g. Alphabet,</a:t>
            </a:r>
          </a:p>
          <a:p>
            <a:pPr algn="ctr"/>
            <a:r>
              <a:rPr lang="en-US" sz="1200" dirty="0" smtClean="0">
                <a:solidFill>
                  <a:schemeClr val="bg2"/>
                </a:solidFill>
              </a:rPr>
              <a:t>Facebook,</a:t>
            </a:r>
          </a:p>
          <a:p>
            <a:pPr algn="ctr"/>
            <a:r>
              <a:rPr lang="en-US" sz="1200" dirty="0" smtClean="0">
                <a:solidFill>
                  <a:schemeClr val="bg2"/>
                </a:solidFill>
              </a:rPr>
              <a:t>Baidu</a:t>
            </a:r>
            <a:endParaRPr lang="en-US" sz="1200" dirty="0">
              <a:solidFill>
                <a:schemeClr val="bg2"/>
              </a:solidFill>
            </a:endParaRPr>
          </a:p>
        </p:txBody>
      </p:sp>
      <p:sp>
        <p:nvSpPr>
          <p:cNvPr id="15" name="Down Arrow 14"/>
          <p:cNvSpPr/>
          <p:nvPr/>
        </p:nvSpPr>
        <p:spPr>
          <a:xfrm>
            <a:off x="6852374" y="4488089"/>
            <a:ext cx="1723027" cy="705992"/>
          </a:xfrm>
          <a:prstGeom prst="downArrow">
            <a:avLst>
              <a:gd name="adj1" fmla="val 73171"/>
              <a:gd name="adj2" fmla="val 35504"/>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tIns="182880" rtlCol="0" anchor="ctr"/>
          <a:lstStyle/>
          <a:p>
            <a:pPr algn="ctr"/>
            <a:r>
              <a:rPr lang="en-US" sz="1200" dirty="0" smtClean="0">
                <a:solidFill>
                  <a:schemeClr val="bg2"/>
                </a:solidFill>
              </a:rPr>
              <a:t>e.g. Comcast,</a:t>
            </a:r>
          </a:p>
          <a:p>
            <a:pPr algn="ctr"/>
            <a:r>
              <a:rPr lang="en-US" sz="1200" dirty="0" smtClean="0">
                <a:solidFill>
                  <a:schemeClr val="bg2"/>
                </a:solidFill>
              </a:rPr>
              <a:t>Disney,</a:t>
            </a:r>
          </a:p>
          <a:p>
            <a:pPr algn="ctr"/>
            <a:r>
              <a:rPr lang="en-US" sz="1200" dirty="0" smtClean="0">
                <a:solidFill>
                  <a:schemeClr val="bg2"/>
                </a:solidFill>
              </a:rPr>
              <a:t>Netflix</a:t>
            </a:r>
            <a:endParaRPr lang="en-US" sz="1200" dirty="0">
              <a:solidFill>
                <a:schemeClr val="bg2"/>
              </a:solidFill>
            </a:endParaRPr>
          </a:p>
        </p:txBody>
      </p:sp>
      <p:sp>
        <p:nvSpPr>
          <p:cNvPr id="16" name="Rectangle 15"/>
          <p:cNvSpPr/>
          <p:nvPr/>
        </p:nvSpPr>
        <p:spPr>
          <a:xfrm>
            <a:off x="359249" y="3981726"/>
            <a:ext cx="2487831" cy="554913"/>
          </a:xfrm>
          <a:prstGeom prst="rect">
            <a:avLst/>
          </a:prstGeom>
          <a:solidFill>
            <a:srgbClr val="99CCFF"/>
          </a:solidFill>
          <a:ln w="19050">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t"/>
          <a:lstStyle/>
          <a:p>
            <a:pPr algn="ctr"/>
            <a:r>
              <a:rPr lang="en-US" sz="1300" b="1" dirty="0" smtClean="0">
                <a:solidFill>
                  <a:schemeClr val="accent1"/>
                </a:solidFill>
              </a:rPr>
              <a:t>TELECOMMUNICATION SERVICES</a:t>
            </a:r>
            <a:endParaRPr lang="en-US" sz="1300" b="1" dirty="0">
              <a:solidFill>
                <a:schemeClr val="accent1"/>
              </a:solidFill>
            </a:endParaRPr>
          </a:p>
        </p:txBody>
      </p:sp>
      <p:sp>
        <p:nvSpPr>
          <p:cNvPr id="17" name="Rounded Rectangle 16"/>
          <p:cNvSpPr/>
          <p:nvPr/>
        </p:nvSpPr>
        <p:spPr>
          <a:xfrm>
            <a:off x="596892" y="4237798"/>
            <a:ext cx="2012543" cy="228604"/>
          </a:xfrm>
          <a:prstGeom prst="roundRect">
            <a:avLst/>
          </a:prstGeom>
          <a:noFill/>
          <a:ln>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TELECOMMUNICATION SERVICES</a:t>
            </a:r>
          </a:p>
        </p:txBody>
      </p:sp>
      <p:sp>
        <p:nvSpPr>
          <p:cNvPr id="18" name="Rectangle 17"/>
          <p:cNvSpPr/>
          <p:nvPr/>
        </p:nvSpPr>
        <p:spPr>
          <a:xfrm>
            <a:off x="6459619" y="3973633"/>
            <a:ext cx="2263870" cy="543337"/>
          </a:xfrm>
          <a:prstGeom prst="rect">
            <a:avLst/>
          </a:prstGeom>
          <a:solidFill>
            <a:schemeClr val="tx2">
              <a:lumMod val="40000"/>
              <a:lumOff val="60000"/>
            </a:schemeClr>
          </a:solidFill>
          <a:ln w="19050">
            <a:solidFill>
              <a:schemeClr val="accent1"/>
            </a:solidFill>
            <a:prstDash val="dash"/>
          </a:ln>
          <a:effectLst/>
        </p:spPr>
        <p:style>
          <a:lnRef idx="1">
            <a:schemeClr val="accent1"/>
          </a:lnRef>
          <a:fillRef idx="3">
            <a:schemeClr val="accent1"/>
          </a:fillRef>
          <a:effectRef idx="2">
            <a:schemeClr val="accent1"/>
          </a:effectRef>
          <a:fontRef idx="minor">
            <a:schemeClr val="lt1"/>
          </a:fontRef>
        </p:style>
        <p:txBody>
          <a:bodyPr rtlCol="0" anchor="t"/>
          <a:lstStyle/>
          <a:p>
            <a:pPr algn="ctr"/>
            <a:r>
              <a:rPr lang="en-US" sz="1300" b="1" dirty="0" smtClean="0">
                <a:solidFill>
                  <a:schemeClr val="accent1"/>
                </a:solidFill>
              </a:rPr>
              <a:t>CONSUMER DISCRETIONARY</a:t>
            </a:r>
            <a:endParaRPr lang="en-US" sz="1300" b="1" dirty="0">
              <a:solidFill>
                <a:schemeClr val="accent1"/>
              </a:solidFill>
            </a:endParaRPr>
          </a:p>
        </p:txBody>
      </p:sp>
      <p:sp>
        <p:nvSpPr>
          <p:cNvPr id="19" name="Rounded Rectangle 18"/>
          <p:cNvSpPr/>
          <p:nvPr/>
        </p:nvSpPr>
        <p:spPr>
          <a:xfrm>
            <a:off x="6594378" y="4224624"/>
            <a:ext cx="975801" cy="228973"/>
          </a:xfrm>
          <a:prstGeom prst="roundRect">
            <a:avLst/>
          </a:prstGeom>
          <a:noFill/>
          <a:ln>
            <a:solidFill>
              <a:schemeClr val="accent1"/>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RETAILING</a:t>
            </a:r>
          </a:p>
        </p:txBody>
      </p:sp>
      <p:sp>
        <p:nvSpPr>
          <p:cNvPr id="20" name="Rounded Rectangle 19"/>
          <p:cNvSpPr/>
          <p:nvPr/>
        </p:nvSpPr>
        <p:spPr>
          <a:xfrm>
            <a:off x="7688219" y="4221465"/>
            <a:ext cx="887182" cy="228603"/>
          </a:xfrm>
          <a:prstGeom prst="roundRect">
            <a:avLst/>
          </a:prstGeom>
          <a:noFill/>
          <a:ln>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MEDIA</a:t>
            </a:r>
          </a:p>
        </p:txBody>
      </p:sp>
      <p:sp>
        <p:nvSpPr>
          <p:cNvPr id="21" name="Right Arrow 20"/>
          <p:cNvSpPr/>
          <p:nvPr/>
        </p:nvSpPr>
        <p:spPr>
          <a:xfrm>
            <a:off x="5276775" y="4015813"/>
            <a:ext cx="1314119" cy="577472"/>
          </a:xfrm>
          <a:prstGeom prst="rightArrow">
            <a:avLst>
              <a:gd name="adj1" fmla="val 75287"/>
              <a:gd name="adj2" fmla="val 32759"/>
            </a:avLst>
          </a:prstGeom>
          <a:solidFill>
            <a:schemeClr val="bg1"/>
          </a:solidFill>
          <a:ln>
            <a:solidFill>
              <a:schemeClr val="accent2">
                <a:lumMod val="60000"/>
                <a:lumOff val="4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bg2"/>
                </a:solidFill>
              </a:rPr>
              <a:t>e.g. </a:t>
            </a:r>
            <a:r>
              <a:rPr lang="en-US" sz="1100" dirty="0" err="1" smtClean="0">
                <a:solidFill>
                  <a:schemeClr val="bg2"/>
                </a:solidFill>
              </a:rPr>
              <a:t>Ebay</a:t>
            </a:r>
            <a:r>
              <a:rPr lang="en-US" sz="1100" dirty="0" smtClean="0">
                <a:solidFill>
                  <a:schemeClr val="bg2"/>
                </a:solidFill>
              </a:rPr>
              <a:t>,</a:t>
            </a:r>
          </a:p>
          <a:p>
            <a:pPr algn="ctr"/>
            <a:r>
              <a:rPr lang="en-US" sz="1100" dirty="0" smtClean="0">
                <a:solidFill>
                  <a:schemeClr val="bg2"/>
                </a:solidFill>
              </a:rPr>
              <a:t>Alibaba Group</a:t>
            </a:r>
          </a:p>
        </p:txBody>
      </p:sp>
      <p:sp>
        <p:nvSpPr>
          <p:cNvPr id="22" name="Rectangle 21"/>
          <p:cNvSpPr/>
          <p:nvPr/>
        </p:nvSpPr>
        <p:spPr>
          <a:xfrm>
            <a:off x="3095164" y="3965542"/>
            <a:ext cx="2223626" cy="571098"/>
          </a:xfrm>
          <a:prstGeom prst="rect">
            <a:avLst/>
          </a:prstGeom>
          <a:solidFill>
            <a:schemeClr val="accent6">
              <a:lumMod val="20000"/>
              <a:lumOff val="80000"/>
            </a:schemeClr>
          </a:solidFill>
          <a:ln w="19050">
            <a:solidFill>
              <a:schemeClr val="accent1"/>
            </a:solidFill>
            <a:prstDash val="dash"/>
          </a:ln>
          <a:effectLst/>
        </p:spPr>
        <p:style>
          <a:lnRef idx="1">
            <a:schemeClr val="accent1"/>
          </a:lnRef>
          <a:fillRef idx="3">
            <a:schemeClr val="accent1"/>
          </a:fillRef>
          <a:effectRef idx="2">
            <a:schemeClr val="accent1"/>
          </a:effectRef>
          <a:fontRef idx="minor">
            <a:schemeClr val="lt1"/>
          </a:fontRef>
        </p:style>
        <p:txBody>
          <a:bodyPr rtlCol="0" anchor="t"/>
          <a:lstStyle/>
          <a:p>
            <a:pPr algn="ctr"/>
            <a:r>
              <a:rPr lang="en-US" sz="1300" b="1" dirty="0" smtClean="0">
                <a:solidFill>
                  <a:schemeClr val="accent1"/>
                </a:solidFill>
              </a:rPr>
              <a:t>INFORMATION TECHNOLOGY</a:t>
            </a:r>
            <a:endParaRPr lang="en-US" sz="1300" b="1" dirty="0">
              <a:solidFill>
                <a:schemeClr val="accent1"/>
              </a:solidFill>
            </a:endParaRPr>
          </a:p>
        </p:txBody>
      </p:sp>
      <p:sp>
        <p:nvSpPr>
          <p:cNvPr id="23" name="Rounded Rectangle 22"/>
          <p:cNvSpPr/>
          <p:nvPr/>
        </p:nvSpPr>
        <p:spPr>
          <a:xfrm>
            <a:off x="3381027" y="4234057"/>
            <a:ext cx="1651899" cy="228602"/>
          </a:xfrm>
          <a:prstGeom prst="roundRect">
            <a:avLst/>
          </a:prstGeom>
          <a:noFill/>
          <a:ln>
            <a:solidFill>
              <a:schemeClr val="accent1"/>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SOFTWARE AND SERVICES</a:t>
            </a:r>
          </a:p>
        </p:txBody>
      </p:sp>
      <p:sp>
        <p:nvSpPr>
          <p:cNvPr id="24" name="TextBox 23"/>
          <p:cNvSpPr txBox="1"/>
          <p:nvPr/>
        </p:nvSpPr>
        <p:spPr>
          <a:xfrm>
            <a:off x="261281" y="5810167"/>
            <a:ext cx="7062368" cy="215444"/>
          </a:xfrm>
          <a:prstGeom prst="rect">
            <a:avLst/>
          </a:prstGeom>
          <a:noFill/>
        </p:spPr>
        <p:txBody>
          <a:bodyPr wrap="square" rtlCol="0">
            <a:spAutoFit/>
          </a:bodyPr>
          <a:lstStyle/>
          <a:p>
            <a:r>
              <a:rPr lang="en-US" sz="800" dirty="0" smtClean="0">
                <a:solidFill>
                  <a:schemeClr val="bg2"/>
                </a:solidFill>
              </a:rPr>
              <a:t>Examples based on select list of companies expected to be impacted as a result of the GICS revisions as released by MSCI and S&amp;P on January 11, 2018 </a:t>
            </a:r>
          </a:p>
        </p:txBody>
      </p:sp>
    </p:spTree>
    <p:extLst>
      <p:ext uri="{BB962C8B-B14F-4D97-AF65-F5344CB8AC3E}">
        <p14:creationId xmlns:p14="http://schemas.microsoft.com/office/powerpoint/2010/main" val="9477787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674688" y="929301"/>
            <a:ext cx="7313361" cy="2595596"/>
          </a:xfrm>
        </p:spPr>
        <p:txBody>
          <a:bodyPr/>
          <a:lstStyle/>
          <a:p>
            <a:r>
              <a:rPr lang="en-US" dirty="0" smtClean="0"/>
              <a:t>ESTIMATED IMPACT ON Sector indexes and proposed implementation timeline</a:t>
            </a:r>
            <a:endParaRPr lang="en-US" dirty="0"/>
          </a:p>
        </p:txBody>
      </p:sp>
      <p:sp>
        <p:nvSpPr>
          <p:cNvPr id="9" name="Slide Number Placeholder 3"/>
          <p:cNvSpPr txBox="1">
            <a:spLocks/>
          </p:cNvSpPr>
          <p:nvPr/>
        </p:nvSpPr>
        <p:spPr>
          <a:xfrm>
            <a:off x="6917995" y="6315144"/>
            <a:ext cx="18468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93AC2C76-E6AA-46CB-A2DE-F6E097F7C440}" type="slidenum">
              <a:rPr lang="en-GB" sz="1200" smtClean="0"/>
              <a:pPr algn="r"/>
              <a:t>4</a:t>
            </a:fld>
            <a:endParaRPr lang="en-GB" sz="1200" dirty="0"/>
          </a:p>
        </p:txBody>
      </p:sp>
    </p:spTree>
    <p:extLst>
      <p:ext uri="{BB962C8B-B14F-4D97-AF65-F5344CB8AC3E}">
        <p14:creationId xmlns:p14="http://schemas.microsoft.com/office/powerpoint/2010/main" val="33305701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790" y="228600"/>
            <a:ext cx="8686800" cy="777240"/>
          </a:xfrm>
        </p:spPr>
        <p:txBody>
          <a:bodyPr>
            <a:normAutofit/>
          </a:bodyPr>
          <a:lstStyle/>
          <a:p>
            <a:r>
              <a:rPr lang="en-US" dirty="0" smtClean="0"/>
              <a:t>Estimated impact – sector indexes</a:t>
            </a:r>
            <a:endParaRPr lang="en-US" sz="2800" dirty="0"/>
          </a:p>
        </p:txBody>
      </p:sp>
      <p:sp>
        <p:nvSpPr>
          <p:cNvPr id="13" name="TextBox 12"/>
          <p:cNvSpPr txBox="1"/>
          <p:nvPr/>
        </p:nvSpPr>
        <p:spPr>
          <a:xfrm>
            <a:off x="1805205" y="6356500"/>
            <a:ext cx="6677219" cy="400110"/>
          </a:xfrm>
          <a:prstGeom prst="rect">
            <a:avLst/>
          </a:prstGeom>
          <a:noFill/>
        </p:spPr>
        <p:txBody>
          <a:bodyPr wrap="square" rtlCol="0">
            <a:spAutoFit/>
          </a:bodyPr>
          <a:lstStyle/>
          <a:p>
            <a:r>
              <a:rPr lang="fr-CH" sz="1000" dirty="0" smtClean="0">
                <a:solidFill>
                  <a:schemeClr val="bg2"/>
                </a:solidFill>
              </a:rPr>
              <a:t>*Simulated </a:t>
            </a:r>
            <a:r>
              <a:rPr lang="fr-CH" sz="1000" dirty="0" err="1" smtClean="0">
                <a:solidFill>
                  <a:schemeClr val="bg2"/>
                </a:solidFill>
              </a:rPr>
              <a:t>using</a:t>
            </a:r>
            <a:r>
              <a:rPr lang="fr-CH" sz="1000" dirty="0" smtClean="0">
                <a:solidFill>
                  <a:schemeClr val="bg2"/>
                </a:solidFill>
              </a:rPr>
              <a:t> </a:t>
            </a:r>
            <a:r>
              <a:rPr lang="fr-CH" sz="1000" dirty="0" err="1" smtClean="0">
                <a:solidFill>
                  <a:schemeClr val="bg2"/>
                </a:solidFill>
              </a:rPr>
              <a:t>Dec</a:t>
            </a:r>
            <a:r>
              <a:rPr lang="fr-CH" sz="1000" dirty="0" smtClean="0">
                <a:solidFill>
                  <a:schemeClr val="bg2"/>
                </a:solidFill>
              </a:rPr>
              <a:t> 1, 2017 data </a:t>
            </a:r>
            <a:r>
              <a:rPr lang="fr-CH" sz="1000" dirty="0" err="1" smtClean="0">
                <a:solidFill>
                  <a:schemeClr val="bg2"/>
                </a:solidFill>
              </a:rPr>
              <a:t>based</a:t>
            </a:r>
            <a:r>
              <a:rPr lang="fr-CH" sz="1000" dirty="0" smtClean="0">
                <a:solidFill>
                  <a:schemeClr val="bg2"/>
                </a:solidFill>
              </a:rPr>
              <a:t> on initial </a:t>
            </a:r>
            <a:r>
              <a:rPr lang="fr-CH" sz="1000" dirty="0" err="1" smtClean="0">
                <a:solidFill>
                  <a:schemeClr val="bg2"/>
                </a:solidFill>
              </a:rPr>
              <a:t>assessment</a:t>
            </a:r>
            <a:r>
              <a:rPr lang="fr-CH" sz="1000" dirty="0" smtClean="0">
                <a:solidFill>
                  <a:schemeClr val="bg2"/>
                </a:solidFill>
              </a:rPr>
              <a:t> of </a:t>
            </a:r>
            <a:r>
              <a:rPr lang="fr-CH" sz="1000" dirty="0" err="1" smtClean="0">
                <a:solidFill>
                  <a:schemeClr val="bg2"/>
                </a:solidFill>
              </a:rPr>
              <a:t>company-level</a:t>
            </a:r>
            <a:r>
              <a:rPr lang="fr-CH" sz="1000" dirty="0" smtClean="0">
                <a:solidFill>
                  <a:schemeClr val="bg2"/>
                </a:solidFill>
              </a:rPr>
              <a:t> GICS changes. </a:t>
            </a:r>
            <a:r>
              <a:rPr lang="fr-CH" sz="1000" dirty="0" err="1" smtClean="0">
                <a:solidFill>
                  <a:schemeClr val="bg2"/>
                </a:solidFill>
              </a:rPr>
              <a:t>Company-level</a:t>
            </a:r>
            <a:r>
              <a:rPr lang="fr-CH" sz="1000" dirty="0" smtClean="0">
                <a:solidFill>
                  <a:schemeClr val="bg2"/>
                </a:solidFill>
              </a:rPr>
              <a:t> GICS changes </a:t>
            </a:r>
            <a:r>
              <a:rPr lang="fr-CH" sz="1000" dirty="0" err="1" smtClean="0">
                <a:solidFill>
                  <a:schemeClr val="bg2"/>
                </a:solidFill>
              </a:rPr>
              <a:t>may</a:t>
            </a:r>
            <a:r>
              <a:rPr lang="fr-CH" sz="1000" dirty="0" smtClean="0">
                <a:solidFill>
                  <a:schemeClr val="bg2"/>
                </a:solidFill>
              </a:rPr>
              <a:t> </a:t>
            </a:r>
            <a:r>
              <a:rPr lang="fr-CH" sz="1000" dirty="0" err="1" smtClean="0">
                <a:solidFill>
                  <a:schemeClr val="bg2"/>
                </a:solidFill>
              </a:rPr>
              <a:t>be</a:t>
            </a:r>
            <a:r>
              <a:rPr lang="fr-CH" sz="1000" dirty="0" smtClean="0">
                <a:solidFill>
                  <a:schemeClr val="bg2"/>
                </a:solidFill>
              </a:rPr>
              <a:t> </a:t>
            </a:r>
            <a:r>
              <a:rPr lang="fr-CH" sz="1000" dirty="0" err="1" smtClean="0">
                <a:solidFill>
                  <a:schemeClr val="bg2"/>
                </a:solidFill>
              </a:rPr>
              <a:t>subject</a:t>
            </a:r>
            <a:r>
              <a:rPr lang="fr-CH" sz="1000" dirty="0" smtClean="0">
                <a:solidFill>
                  <a:schemeClr val="bg2"/>
                </a:solidFill>
              </a:rPr>
              <a:t> to change; final </a:t>
            </a:r>
            <a:r>
              <a:rPr lang="fr-CH" sz="1000" dirty="0" err="1" smtClean="0">
                <a:solidFill>
                  <a:schemeClr val="bg2"/>
                </a:solidFill>
              </a:rPr>
              <a:t>list</a:t>
            </a:r>
            <a:r>
              <a:rPr lang="fr-CH" sz="1000" dirty="0" smtClean="0">
                <a:solidFill>
                  <a:schemeClr val="bg2"/>
                </a:solidFill>
              </a:rPr>
              <a:t> of </a:t>
            </a:r>
            <a:r>
              <a:rPr lang="fr-CH" sz="1000" dirty="0" err="1" smtClean="0">
                <a:solidFill>
                  <a:schemeClr val="bg2"/>
                </a:solidFill>
              </a:rPr>
              <a:t>impacted</a:t>
            </a:r>
            <a:r>
              <a:rPr lang="fr-CH" sz="1000" dirty="0" smtClean="0">
                <a:solidFill>
                  <a:schemeClr val="bg2"/>
                </a:solidFill>
              </a:rPr>
              <a:t> </a:t>
            </a:r>
            <a:r>
              <a:rPr lang="fr-CH" sz="1000" dirty="0" err="1" smtClean="0">
                <a:solidFill>
                  <a:schemeClr val="bg2"/>
                </a:solidFill>
              </a:rPr>
              <a:t>companies</a:t>
            </a:r>
            <a:r>
              <a:rPr lang="fr-CH" sz="1000" dirty="0" smtClean="0">
                <a:solidFill>
                  <a:schemeClr val="bg2"/>
                </a:solidFill>
              </a:rPr>
              <a:t> </a:t>
            </a:r>
            <a:r>
              <a:rPr lang="fr-CH" sz="1000" dirty="0" err="1" smtClean="0">
                <a:solidFill>
                  <a:schemeClr val="bg2"/>
                </a:solidFill>
              </a:rPr>
              <a:t>will</a:t>
            </a:r>
            <a:r>
              <a:rPr lang="fr-CH" sz="1000" dirty="0" smtClean="0">
                <a:solidFill>
                  <a:schemeClr val="bg2"/>
                </a:solidFill>
              </a:rPr>
              <a:t> </a:t>
            </a:r>
            <a:r>
              <a:rPr lang="fr-CH" sz="1000" dirty="0" err="1" smtClean="0">
                <a:solidFill>
                  <a:schemeClr val="bg2"/>
                </a:solidFill>
              </a:rPr>
              <a:t>be</a:t>
            </a:r>
            <a:r>
              <a:rPr lang="fr-CH" sz="1000" dirty="0" smtClean="0">
                <a:solidFill>
                  <a:schemeClr val="bg2"/>
                </a:solidFill>
              </a:rPr>
              <a:t> </a:t>
            </a:r>
            <a:r>
              <a:rPr lang="fr-CH" sz="1000" dirty="0" err="1" smtClean="0">
                <a:solidFill>
                  <a:schemeClr val="bg2"/>
                </a:solidFill>
              </a:rPr>
              <a:t>released</a:t>
            </a:r>
            <a:r>
              <a:rPr lang="fr-CH" sz="1000" dirty="0" smtClean="0">
                <a:solidFill>
                  <a:schemeClr val="bg2"/>
                </a:solidFill>
              </a:rPr>
              <a:t> on July 2, 2018.</a:t>
            </a:r>
          </a:p>
        </p:txBody>
      </p:sp>
      <p:sp>
        <p:nvSpPr>
          <p:cNvPr id="15" name="Rectangle 14"/>
          <p:cNvSpPr/>
          <p:nvPr/>
        </p:nvSpPr>
        <p:spPr>
          <a:xfrm>
            <a:off x="472471" y="4418905"/>
            <a:ext cx="3091147" cy="1636492"/>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TextBox 21"/>
          <p:cNvSpPr txBox="1"/>
          <p:nvPr/>
        </p:nvSpPr>
        <p:spPr>
          <a:xfrm>
            <a:off x="486159" y="5708012"/>
            <a:ext cx="1519610" cy="261610"/>
          </a:xfrm>
          <a:prstGeom prst="rect">
            <a:avLst/>
          </a:prstGeom>
          <a:noFill/>
          <a:ln>
            <a:noFill/>
          </a:ln>
        </p:spPr>
        <p:txBody>
          <a:bodyPr wrap="square" rtlCol="0">
            <a:spAutoFit/>
          </a:bodyPr>
          <a:lstStyle/>
          <a:p>
            <a:r>
              <a:rPr lang="en-US" sz="1100" dirty="0" smtClean="0">
                <a:solidFill>
                  <a:schemeClr val="bg2"/>
                </a:solidFill>
              </a:rPr>
              <a:t>Current MSCI ACWI</a:t>
            </a:r>
          </a:p>
        </p:txBody>
      </p:sp>
      <p:sp>
        <p:nvSpPr>
          <p:cNvPr id="23" name="TextBox 22"/>
          <p:cNvSpPr txBox="1"/>
          <p:nvPr/>
        </p:nvSpPr>
        <p:spPr>
          <a:xfrm>
            <a:off x="1918429" y="5719117"/>
            <a:ext cx="1645189" cy="261610"/>
          </a:xfrm>
          <a:prstGeom prst="rect">
            <a:avLst/>
          </a:prstGeom>
          <a:noFill/>
          <a:ln>
            <a:noFill/>
          </a:ln>
        </p:spPr>
        <p:txBody>
          <a:bodyPr wrap="square" rtlCol="0">
            <a:spAutoFit/>
          </a:bodyPr>
          <a:lstStyle/>
          <a:p>
            <a:r>
              <a:rPr lang="en-US" sz="1100" dirty="0" smtClean="0">
                <a:solidFill>
                  <a:schemeClr val="bg2"/>
                </a:solidFill>
              </a:rPr>
              <a:t>Pro Forma MSCI ACWI</a:t>
            </a:r>
          </a:p>
        </p:txBody>
      </p:sp>
      <p:sp>
        <p:nvSpPr>
          <p:cNvPr id="25" name="Rectangle 24"/>
          <p:cNvSpPr/>
          <p:nvPr/>
        </p:nvSpPr>
        <p:spPr>
          <a:xfrm>
            <a:off x="3857296" y="4418904"/>
            <a:ext cx="3132763" cy="1636493"/>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TextBox 25"/>
          <p:cNvSpPr txBox="1"/>
          <p:nvPr/>
        </p:nvSpPr>
        <p:spPr>
          <a:xfrm>
            <a:off x="3785244" y="5709148"/>
            <a:ext cx="1604397" cy="253916"/>
          </a:xfrm>
          <a:prstGeom prst="rect">
            <a:avLst/>
          </a:prstGeom>
          <a:noFill/>
          <a:ln>
            <a:noFill/>
          </a:ln>
        </p:spPr>
        <p:txBody>
          <a:bodyPr wrap="square" rtlCol="0">
            <a:spAutoFit/>
          </a:bodyPr>
          <a:lstStyle/>
          <a:p>
            <a:r>
              <a:rPr lang="en-US" sz="1000" dirty="0" smtClean="0">
                <a:solidFill>
                  <a:schemeClr val="bg2"/>
                </a:solidFill>
              </a:rPr>
              <a:t>Current MSCI US IMI 2500</a:t>
            </a:r>
          </a:p>
        </p:txBody>
      </p:sp>
      <p:sp>
        <p:nvSpPr>
          <p:cNvPr id="27" name="TextBox 26"/>
          <p:cNvSpPr txBox="1"/>
          <p:nvPr/>
        </p:nvSpPr>
        <p:spPr>
          <a:xfrm>
            <a:off x="5327452" y="5710953"/>
            <a:ext cx="1726495" cy="246221"/>
          </a:xfrm>
          <a:prstGeom prst="rect">
            <a:avLst/>
          </a:prstGeom>
          <a:noFill/>
          <a:ln>
            <a:noFill/>
          </a:ln>
        </p:spPr>
        <p:txBody>
          <a:bodyPr wrap="square" rtlCol="0">
            <a:spAutoFit/>
          </a:bodyPr>
          <a:lstStyle/>
          <a:p>
            <a:r>
              <a:rPr lang="en-US" sz="1000" dirty="0" smtClean="0">
                <a:solidFill>
                  <a:schemeClr val="bg2"/>
                </a:solidFill>
              </a:rPr>
              <a:t>Pro Forma MSCI US IMI 2500</a:t>
            </a:r>
          </a:p>
        </p:txBody>
      </p:sp>
      <p:sp>
        <p:nvSpPr>
          <p:cNvPr id="36" name="Rectangle 35"/>
          <p:cNvSpPr/>
          <p:nvPr/>
        </p:nvSpPr>
        <p:spPr>
          <a:xfrm>
            <a:off x="382667" y="4135015"/>
            <a:ext cx="2668744" cy="276999"/>
          </a:xfrm>
          <a:prstGeom prst="rect">
            <a:avLst/>
          </a:prstGeom>
        </p:spPr>
        <p:txBody>
          <a:bodyPr wrap="none">
            <a:spAutoFit/>
          </a:bodyPr>
          <a:lstStyle/>
          <a:p>
            <a:pPr>
              <a:spcBef>
                <a:spcPts val="500"/>
              </a:spcBef>
              <a:spcAft>
                <a:spcPts val="500"/>
              </a:spcAft>
              <a:buClr>
                <a:schemeClr val="accent1"/>
              </a:buClr>
            </a:pPr>
            <a:r>
              <a:rPr lang="en-US" sz="1200" b="1" dirty="0" smtClean="0"/>
              <a:t>Sector Weight Impact on MSCI ACWI*</a:t>
            </a:r>
            <a:endParaRPr lang="en-US" sz="1200" b="1" dirty="0"/>
          </a:p>
        </p:txBody>
      </p:sp>
      <p:sp>
        <p:nvSpPr>
          <p:cNvPr id="37" name="Rectangle 36"/>
          <p:cNvSpPr/>
          <p:nvPr/>
        </p:nvSpPr>
        <p:spPr>
          <a:xfrm>
            <a:off x="3765863" y="4124971"/>
            <a:ext cx="4405548" cy="276999"/>
          </a:xfrm>
          <a:prstGeom prst="rect">
            <a:avLst/>
          </a:prstGeom>
        </p:spPr>
        <p:txBody>
          <a:bodyPr wrap="square">
            <a:spAutoFit/>
          </a:bodyPr>
          <a:lstStyle/>
          <a:p>
            <a:pPr>
              <a:spcBef>
                <a:spcPts val="500"/>
              </a:spcBef>
              <a:spcAft>
                <a:spcPts val="500"/>
              </a:spcAft>
              <a:buClr>
                <a:schemeClr val="accent1"/>
              </a:buClr>
            </a:pPr>
            <a:r>
              <a:rPr lang="en-US" sz="1200" b="1" dirty="0" smtClean="0"/>
              <a:t>Sector Weight Impact on MSCI US Inv. Market 2500*</a:t>
            </a:r>
            <a:endParaRPr lang="en-US" sz="1200" b="1" dirty="0"/>
          </a:p>
        </p:txBody>
      </p:sp>
      <p:sp>
        <p:nvSpPr>
          <p:cNvPr id="52" name="Rectangle 51"/>
          <p:cNvSpPr/>
          <p:nvPr/>
        </p:nvSpPr>
        <p:spPr>
          <a:xfrm>
            <a:off x="417349" y="1930467"/>
            <a:ext cx="7089185" cy="276999"/>
          </a:xfrm>
          <a:prstGeom prst="rect">
            <a:avLst/>
          </a:prstGeom>
        </p:spPr>
        <p:txBody>
          <a:bodyPr wrap="none">
            <a:spAutoFit/>
          </a:bodyPr>
          <a:lstStyle/>
          <a:p>
            <a:pPr>
              <a:spcBef>
                <a:spcPts val="500"/>
              </a:spcBef>
              <a:spcAft>
                <a:spcPts val="500"/>
              </a:spcAft>
              <a:buClr>
                <a:schemeClr val="accent1"/>
              </a:buClr>
            </a:pPr>
            <a:r>
              <a:rPr lang="en-US" sz="1200" b="1" dirty="0" smtClean="0"/>
              <a:t>Simulated One-Way Index Turnover on Sector Indexes Based on the MSCI GIMI and MSCI US Equity Indexes*</a:t>
            </a:r>
            <a:endParaRPr lang="en-US" sz="1200" b="1" dirty="0"/>
          </a:p>
        </p:txBody>
      </p:sp>
      <p:pic>
        <p:nvPicPr>
          <p:cNvPr id="5"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61049" t="27557" r="16087"/>
          <a:stretch/>
        </p:blipFill>
        <p:spPr bwMode="auto">
          <a:xfrm>
            <a:off x="6983860" y="4305221"/>
            <a:ext cx="1562170" cy="19528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Slide Number Placeholder 6"/>
          <p:cNvSpPr>
            <a:spLocks noGrp="1"/>
          </p:cNvSpPr>
          <p:nvPr>
            <p:ph type="sldNum" sz="quarter" idx="10"/>
          </p:nvPr>
        </p:nvSpPr>
        <p:spPr/>
        <p:txBody>
          <a:bodyPr/>
          <a:lstStyle/>
          <a:p>
            <a:fld id="{93AC2C76-E6AA-46CB-A2DE-F6E097F7C440}" type="slidenum">
              <a:rPr lang="en-GB" smtClean="0"/>
              <a:pPr/>
              <a:t>5</a:t>
            </a:fld>
            <a:endParaRPr lang="en-GB" dirty="0"/>
          </a:p>
        </p:txBody>
      </p:sp>
      <p:sp>
        <p:nvSpPr>
          <p:cNvPr id="24" name="Content Placeholder 6"/>
          <p:cNvSpPr>
            <a:spLocks noGrp="1"/>
          </p:cNvSpPr>
          <p:nvPr>
            <p:ph idx="1"/>
          </p:nvPr>
        </p:nvSpPr>
        <p:spPr>
          <a:xfrm>
            <a:off x="417349" y="1014004"/>
            <a:ext cx="7992000" cy="668265"/>
          </a:xfrm>
          <a:ln w="6350">
            <a:solidFill>
              <a:schemeClr val="bg1"/>
            </a:solidFill>
          </a:ln>
        </p:spPr>
        <p:txBody>
          <a:bodyPr>
            <a:noAutofit/>
          </a:bodyPr>
          <a:lstStyle/>
          <a:p>
            <a:pPr marL="0" indent="0" algn="just">
              <a:lnSpc>
                <a:spcPct val="100000"/>
              </a:lnSpc>
              <a:spcBef>
                <a:spcPts val="0"/>
              </a:spcBef>
              <a:buNone/>
            </a:pPr>
            <a:r>
              <a:rPr lang="en-US" dirty="0" smtClean="0"/>
              <a:t>Sector indexes based on the MSCI Global Investable Market Indexes (GIMI) or the MSCI US Equity Indexes and covering the Communication Services, Information Technology and Consumer Discretionary Sectors will be impacted by the 2018 GICS changes.</a:t>
            </a:r>
          </a:p>
        </p:txBody>
      </p:sp>
      <p:pic>
        <p:nvPicPr>
          <p:cNvPr id="4"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r="46567"/>
          <a:stretch/>
        </p:blipFill>
        <p:spPr bwMode="auto">
          <a:xfrm>
            <a:off x="177517" y="4426846"/>
            <a:ext cx="1797448" cy="13272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4"/>
          <p:cNvPicPr>
            <a:picLocks noChangeAspect="1" noChangeArrowheads="1"/>
          </p:cNvPicPr>
          <p:nvPr/>
        </p:nvPicPr>
        <p:blipFill rotWithShape="1">
          <a:blip r:embed="rId5">
            <a:extLst>
              <a:ext uri="{28A0092B-C50C-407E-A947-70E740481C1C}">
                <a14:useLocalDpi xmlns:a14="http://schemas.microsoft.com/office/drawing/2010/main" val="0"/>
              </a:ext>
            </a:extLst>
          </a:blip>
          <a:srcRect r="47330"/>
          <a:stretch/>
        </p:blipFill>
        <p:spPr bwMode="auto">
          <a:xfrm>
            <a:off x="1620265" y="4405420"/>
            <a:ext cx="1886199" cy="1355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rotWithShape="1">
          <a:blip r:embed="rId6">
            <a:extLst>
              <a:ext uri="{28A0092B-C50C-407E-A947-70E740481C1C}">
                <a14:useLocalDpi xmlns:a14="http://schemas.microsoft.com/office/drawing/2010/main" val="0"/>
              </a:ext>
            </a:extLst>
          </a:blip>
          <a:srcRect r="44576"/>
          <a:stretch/>
        </p:blipFill>
        <p:spPr bwMode="auto">
          <a:xfrm>
            <a:off x="3659608" y="4423754"/>
            <a:ext cx="1741584" cy="1296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rotWithShape="1">
          <a:blip r:embed="rId7">
            <a:extLst>
              <a:ext uri="{28A0092B-C50C-407E-A947-70E740481C1C}">
                <a14:useLocalDpi xmlns:a14="http://schemas.microsoft.com/office/drawing/2010/main" val="0"/>
              </a:ext>
            </a:extLst>
          </a:blip>
          <a:srcRect r="41289"/>
          <a:stretch/>
        </p:blipFill>
        <p:spPr bwMode="auto">
          <a:xfrm>
            <a:off x="5389641" y="4386082"/>
            <a:ext cx="1567487" cy="1367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2"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6159" y="2172464"/>
            <a:ext cx="7832725"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747264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07884" y="1197032"/>
            <a:ext cx="8088754" cy="2236124"/>
          </a:xfrm>
          <a:prstGeom prst="rect">
            <a:avLst/>
          </a:prstGeom>
          <a:ln w="6350">
            <a:solidFill>
              <a:schemeClr val="bg1"/>
            </a:solidFill>
          </a:ln>
        </p:spPr>
        <p:txBody>
          <a:bodyPr vert="horz" lIns="91440" tIns="45720" rIns="91440" bIns="45720" rtlCol="0">
            <a:normAutofit/>
          </a:bodyPr>
          <a:lstStyle>
            <a:lvl1pPr marL="230188" indent="-230188" algn="l" defTabSz="457200" rtl="0" eaLnBrk="1" latinLnBrk="0" hangingPunct="1">
              <a:lnSpc>
                <a:spcPts val="1800"/>
              </a:lnSpc>
              <a:spcBef>
                <a:spcPts val="1800"/>
              </a:spcBef>
              <a:spcAft>
                <a:spcPts val="600"/>
              </a:spcAft>
              <a:buClr>
                <a:schemeClr val="accent1"/>
              </a:buClr>
              <a:buFont typeface="Arial" panose="020B0604020202020204" pitchFamily="34" charset="0"/>
              <a:buChar char="•"/>
              <a:defRPr sz="1600" b="0" i="0" kern="1200">
                <a:solidFill>
                  <a:schemeClr val="bg2"/>
                </a:solidFill>
                <a:latin typeface="Calibri"/>
                <a:ea typeface="+mn-ea"/>
                <a:cs typeface="Calibri"/>
              </a:defRPr>
            </a:lvl1pPr>
            <a:lvl2pPr marL="461963" indent="-231775" algn="l" defTabSz="457200" rtl="0" eaLnBrk="1" latinLnBrk="0" hangingPunct="1">
              <a:lnSpc>
                <a:spcPts val="1800"/>
              </a:lnSpc>
              <a:spcBef>
                <a:spcPts val="0"/>
              </a:spcBef>
              <a:spcAft>
                <a:spcPts val="600"/>
              </a:spcAft>
              <a:buClr>
                <a:schemeClr val="accent1"/>
              </a:buClr>
              <a:buFont typeface="Arial" panose="020B0604020202020204" pitchFamily="34" charset="0"/>
              <a:buChar char="•"/>
              <a:defRPr sz="1600" b="0" i="0" kern="1200">
                <a:solidFill>
                  <a:schemeClr val="bg2"/>
                </a:solidFill>
                <a:latin typeface="Calibri"/>
                <a:ea typeface="+mn-ea"/>
                <a:cs typeface="Calibri"/>
              </a:defRPr>
            </a:lvl2pPr>
            <a:lvl3pPr marL="681038" indent="-219075" algn="l" defTabSz="457200" rtl="0" eaLnBrk="1" latinLnBrk="0" hangingPunct="1">
              <a:lnSpc>
                <a:spcPts val="1800"/>
              </a:lnSpc>
              <a:spcBef>
                <a:spcPts val="0"/>
              </a:spcBef>
              <a:spcAft>
                <a:spcPts val="600"/>
              </a:spcAft>
              <a:buClr>
                <a:schemeClr val="accent1"/>
              </a:buClr>
              <a:buFont typeface="Arial" panose="020B0604020202020204" pitchFamily="34" charset="0"/>
              <a:buChar char="•"/>
              <a:defRPr sz="1600" b="0" i="0" kern="1200">
                <a:solidFill>
                  <a:schemeClr val="bg2"/>
                </a:solidFill>
                <a:latin typeface="Calibri"/>
                <a:ea typeface="+mn-ea"/>
                <a:cs typeface="Calibri"/>
              </a:defRPr>
            </a:lvl3pPr>
            <a:lvl4pPr marL="912813" indent="-231775" algn="l" defTabSz="457200" rtl="0" eaLnBrk="1" latinLnBrk="0" hangingPunct="1">
              <a:lnSpc>
                <a:spcPts val="1800"/>
              </a:lnSpc>
              <a:spcBef>
                <a:spcPts val="0"/>
              </a:spcBef>
              <a:spcAft>
                <a:spcPts val="600"/>
              </a:spcAft>
              <a:buClr>
                <a:schemeClr val="accent1"/>
              </a:buClr>
              <a:buFont typeface="Arial" panose="020B0604020202020204" pitchFamily="34" charset="0"/>
              <a:buChar char="•"/>
              <a:defRPr sz="1600" b="0" i="0" kern="1200">
                <a:solidFill>
                  <a:schemeClr val="bg2"/>
                </a:solidFill>
                <a:latin typeface="Calibri"/>
                <a:ea typeface="+mn-ea"/>
                <a:cs typeface="Calibri"/>
              </a:defRPr>
            </a:lvl4pPr>
            <a:lvl5pPr marL="1143000" indent="-230188" algn="l" defTabSz="457200" rtl="0" eaLnBrk="1" latinLnBrk="0" hangingPunct="1">
              <a:lnSpc>
                <a:spcPts val="1800"/>
              </a:lnSpc>
              <a:spcBef>
                <a:spcPts val="0"/>
              </a:spcBef>
              <a:spcAft>
                <a:spcPts val="600"/>
              </a:spcAft>
              <a:buClr>
                <a:schemeClr val="accent1"/>
              </a:buClr>
              <a:buFont typeface="Arial" panose="020B0604020202020204" pitchFamily="34" charset="0"/>
              <a:buChar char="•"/>
              <a:defRPr sz="1600" b="0" i="0" kern="1200">
                <a:solidFill>
                  <a:schemeClr val="bg2"/>
                </a:solidFill>
                <a:latin typeface="Calibri"/>
                <a:ea typeface="+mn-ea"/>
                <a:cs typeface="Calibri"/>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30188" lvl="1" indent="-230188">
              <a:spcBef>
                <a:spcPts val="600"/>
              </a:spcBef>
            </a:pPr>
            <a:r>
              <a:rPr lang="en-US" sz="1800" dirty="0" smtClean="0"/>
              <a:t>MSCI </a:t>
            </a:r>
            <a:r>
              <a:rPr lang="en-US" sz="1800" dirty="0"/>
              <a:t>proposes to implement the </a:t>
            </a:r>
            <a:r>
              <a:rPr lang="en-US" sz="1800" dirty="0" smtClean="0"/>
              <a:t>2018 GICS changes </a:t>
            </a:r>
            <a:r>
              <a:rPr lang="en-US" sz="1800" dirty="0"/>
              <a:t>in one step </a:t>
            </a:r>
            <a:r>
              <a:rPr lang="en-US" sz="1800" dirty="0" smtClean="0"/>
              <a:t>as part of the </a:t>
            </a:r>
            <a:r>
              <a:rPr lang="en-US" sz="1800" dirty="0"/>
              <a:t>November 2018 Semi-Annual Index </a:t>
            </a:r>
            <a:r>
              <a:rPr lang="en-US" sz="1800" dirty="0" smtClean="0"/>
              <a:t>Review</a:t>
            </a:r>
          </a:p>
          <a:p>
            <a:pPr marL="230188" lvl="1" indent="-230188">
              <a:spcBef>
                <a:spcPts val="600"/>
              </a:spcBef>
            </a:pPr>
            <a:endParaRPr lang="en-US" sz="1800" dirty="0" smtClean="0"/>
          </a:p>
          <a:p>
            <a:pPr marL="230188" lvl="1" indent="-230188">
              <a:spcBef>
                <a:spcPts val="600"/>
              </a:spcBef>
            </a:pPr>
            <a:r>
              <a:rPr lang="fr-CH" sz="1800" dirty="0"/>
              <a:t>MSCI plans to launch MSCI Provisional Indexes for the </a:t>
            </a:r>
            <a:r>
              <a:rPr lang="fr-CH" sz="1800" dirty="0" err="1"/>
              <a:t>three</a:t>
            </a:r>
            <a:r>
              <a:rPr lang="fr-CH" sz="1800" dirty="0"/>
              <a:t> </a:t>
            </a:r>
            <a:r>
              <a:rPr lang="fr-CH" sz="1800" dirty="0" err="1"/>
              <a:t>impacted</a:t>
            </a:r>
            <a:r>
              <a:rPr lang="fr-CH" sz="1800" dirty="0"/>
              <a:t> GICS </a:t>
            </a:r>
            <a:r>
              <a:rPr lang="fr-CH" sz="1800" dirty="0" err="1"/>
              <a:t>Sectors</a:t>
            </a:r>
            <a:r>
              <a:rPr lang="fr-CH" sz="1800" dirty="0"/>
              <a:t> </a:t>
            </a:r>
            <a:r>
              <a:rPr lang="fr-CH" sz="1800" dirty="0" err="1" smtClean="0"/>
              <a:t>following</a:t>
            </a:r>
            <a:r>
              <a:rPr lang="fr-CH" sz="1800" dirty="0" smtClean="0"/>
              <a:t> the release </a:t>
            </a:r>
            <a:r>
              <a:rPr lang="fr-CH" sz="1800" dirty="0"/>
              <a:t>of the final </a:t>
            </a:r>
            <a:r>
              <a:rPr lang="fr-CH" sz="1800" dirty="0" err="1"/>
              <a:t>list</a:t>
            </a:r>
            <a:r>
              <a:rPr lang="fr-CH" sz="1800" dirty="0"/>
              <a:t> of </a:t>
            </a:r>
            <a:r>
              <a:rPr lang="fr-CH" sz="1800" dirty="0" err="1"/>
              <a:t>impacted</a:t>
            </a:r>
            <a:r>
              <a:rPr lang="fr-CH" sz="1800" dirty="0"/>
              <a:t> </a:t>
            </a:r>
            <a:r>
              <a:rPr lang="fr-CH" sz="1800" dirty="0" err="1"/>
              <a:t>companies</a:t>
            </a:r>
            <a:r>
              <a:rPr lang="fr-CH" sz="1800" dirty="0"/>
              <a:t> (July 2, 2018</a:t>
            </a:r>
            <a:r>
              <a:rPr lang="fr-CH" sz="1800" dirty="0" smtClean="0"/>
              <a:t>)</a:t>
            </a:r>
          </a:p>
          <a:p>
            <a:pPr marL="515938" lvl="1" indent="-285750">
              <a:spcBef>
                <a:spcPts val="600"/>
              </a:spcBef>
              <a:buFontTx/>
              <a:buChar char="-"/>
            </a:pPr>
            <a:r>
              <a:rPr lang="fr-CH" sz="1800" dirty="0" smtClean="0"/>
              <a:t>The </a:t>
            </a:r>
            <a:r>
              <a:rPr lang="fr-CH" sz="1800" dirty="0" err="1" smtClean="0"/>
              <a:t>timeline</a:t>
            </a:r>
            <a:r>
              <a:rPr lang="fr-CH" sz="1800" dirty="0" smtClean="0"/>
              <a:t> for the </a:t>
            </a:r>
            <a:r>
              <a:rPr lang="fr-CH" sz="1800" dirty="0" err="1" smtClean="0"/>
              <a:t>launch</a:t>
            </a:r>
            <a:r>
              <a:rPr lang="fr-CH" sz="1800" dirty="0" smtClean="0"/>
              <a:t> of MSCI </a:t>
            </a:r>
            <a:r>
              <a:rPr lang="fr-CH" sz="1800" dirty="0" err="1" smtClean="0"/>
              <a:t>Provisional</a:t>
            </a:r>
            <a:r>
              <a:rPr lang="fr-CH" sz="1800" dirty="0" smtClean="0"/>
              <a:t> Indexes </a:t>
            </a:r>
            <a:r>
              <a:rPr lang="fr-CH" sz="1800" dirty="0" err="1" smtClean="0"/>
              <a:t>will</a:t>
            </a:r>
            <a:r>
              <a:rPr lang="fr-CH" sz="1800" dirty="0" smtClean="0"/>
              <a:t> </a:t>
            </a:r>
            <a:r>
              <a:rPr lang="fr-CH" sz="1800" dirty="0" err="1" smtClean="0"/>
              <a:t>be</a:t>
            </a:r>
            <a:r>
              <a:rPr lang="fr-CH" sz="1800" dirty="0" smtClean="0"/>
              <a:t> </a:t>
            </a:r>
            <a:r>
              <a:rPr lang="fr-CH" sz="1800" dirty="0" err="1" smtClean="0"/>
              <a:t>communicated</a:t>
            </a:r>
            <a:r>
              <a:rPr lang="fr-CH" sz="1800" dirty="0" smtClean="0"/>
              <a:t> in due course</a:t>
            </a:r>
            <a:endParaRPr lang="en-US" sz="1800" dirty="0"/>
          </a:p>
          <a:p>
            <a:pPr marL="230188" lvl="1" indent="-230188">
              <a:spcBef>
                <a:spcPts val="600"/>
              </a:spcBef>
            </a:pPr>
            <a:endParaRPr lang="fr-CH" sz="1800" dirty="0" smtClean="0"/>
          </a:p>
        </p:txBody>
      </p:sp>
      <p:sp>
        <p:nvSpPr>
          <p:cNvPr id="2" name="Title 1"/>
          <p:cNvSpPr>
            <a:spLocks noGrp="1"/>
          </p:cNvSpPr>
          <p:nvPr>
            <p:ph type="title"/>
          </p:nvPr>
        </p:nvSpPr>
        <p:spPr>
          <a:xfrm>
            <a:off x="228790" y="228600"/>
            <a:ext cx="8686800" cy="777240"/>
          </a:xfrm>
        </p:spPr>
        <p:txBody>
          <a:bodyPr>
            <a:normAutofit/>
          </a:bodyPr>
          <a:lstStyle/>
          <a:p>
            <a:r>
              <a:rPr lang="en-US" dirty="0" smtClean="0"/>
              <a:t>Proposed Implementation timeline</a:t>
            </a:r>
            <a:endParaRPr lang="en-US" sz="2800" dirty="0"/>
          </a:p>
        </p:txBody>
      </p:sp>
      <p:sp>
        <p:nvSpPr>
          <p:cNvPr id="7" name="Slide Number Placeholder 6"/>
          <p:cNvSpPr>
            <a:spLocks noGrp="1"/>
          </p:cNvSpPr>
          <p:nvPr>
            <p:ph type="sldNum" sz="quarter" idx="10"/>
          </p:nvPr>
        </p:nvSpPr>
        <p:spPr/>
        <p:txBody>
          <a:bodyPr/>
          <a:lstStyle/>
          <a:p>
            <a:fld id="{93AC2C76-E6AA-46CB-A2DE-F6E097F7C440}" type="slidenum">
              <a:rPr lang="en-GB" smtClean="0"/>
              <a:pPr/>
              <a:t>6</a:t>
            </a:fld>
            <a:endParaRPr lang="en-GB" dirty="0"/>
          </a:p>
        </p:txBody>
      </p:sp>
      <p:sp>
        <p:nvSpPr>
          <p:cNvPr id="3" name="Rectangle 2"/>
          <p:cNvSpPr/>
          <p:nvPr/>
        </p:nvSpPr>
        <p:spPr>
          <a:xfrm>
            <a:off x="547922" y="4173660"/>
            <a:ext cx="7948716" cy="1261884"/>
          </a:xfrm>
          <a:prstGeom prst="rect">
            <a:avLst/>
          </a:prstGeom>
          <a:ln w="12700">
            <a:solidFill>
              <a:srgbClr val="C00000"/>
            </a:solidFill>
          </a:ln>
        </p:spPr>
        <p:txBody>
          <a:bodyPr wrap="square">
            <a:spAutoFit/>
          </a:bodyPr>
          <a:lstStyle/>
          <a:p>
            <a:pPr marL="230188" lvl="1" indent="-230188">
              <a:spcBef>
                <a:spcPts val="600"/>
              </a:spcBef>
            </a:pPr>
            <a:r>
              <a:rPr lang="fr-CH" sz="1600" dirty="0" smtClean="0"/>
              <a:t>Feedback Questions</a:t>
            </a:r>
            <a:r>
              <a:rPr lang="fr-CH" sz="1600" dirty="0"/>
              <a:t>:</a:t>
            </a:r>
            <a:endParaRPr lang="en-US" sz="1600" dirty="0"/>
          </a:p>
          <a:p>
            <a:pPr marL="515938" lvl="1" indent="-285750">
              <a:spcBef>
                <a:spcPts val="600"/>
              </a:spcBef>
              <a:buFontTx/>
              <a:buChar char="-"/>
            </a:pPr>
            <a:r>
              <a:rPr lang="fr-CH" sz="1600" dirty="0"/>
              <a:t>Do you agree </a:t>
            </a:r>
            <a:r>
              <a:rPr lang="fr-CH" sz="1600" dirty="0" err="1"/>
              <a:t>with</a:t>
            </a:r>
            <a:r>
              <a:rPr lang="fr-CH" sz="1600" dirty="0"/>
              <a:t> the proposed implementation </a:t>
            </a:r>
            <a:r>
              <a:rPr lang="fr-CH" sz="1600" dirty="0" err="1"/>
              <a:t>timeline</a:t>
            </a:r>
            <a:r>
              <a:rPr lang="fr-CH" sz="1600" dirty="0"/>
              <a:t>?</a:t>
            </a:r>
          </a:p>
          <a:p>
            <a:pPr marL="515938" lvl="1" indent="-285750">
              <a:spcBef>
                <a:spcPts val="600"/>
              </a:spcBef>
              <a:buFontTx/>
              <a:buChar char="-"/>
            </a:pPr>
            <a:r>
              <a:rPr lang="fr-CH" sz="1600" dirty="0" err="1"/>
              <a:t>Should</a:t>
            </a:r>
            <a:r>
              <a:rPr lang="fr-CH" sz="1600" dirty="0"/>
              <a:t> more time </a:t>
            </a:r>
            <a:r>
              <a:rPr lang="fr-CH" sz="1600" dirty="0" err="1"/>
              <a:t>be</a:t>
            </a:r>
            <a:r>
              <a:rPr lang="fr-CH" sz="1600" dirty="0"/>
              <a:t> </a:t>
            </a:r>
            <a:r>
              <a:rPr lang="fr-CH" sz="1600" dirty="0" err="1"/>
              <a:t>given</a:t>
            </a:r>
            <a:r>
              <a:rPr lang="fr-CH" sz="1600" dirty="0"/>
              <a:t> to </a:t>
            </a:r>
            <a:r>
              <a:rPr lang="fr-CH" sz="1600" dirty="0" err="1"/>
              <a:t>market</a:t>
            </a:r>
            <a:r>
              <a:rPr lang="fr-CH" sz="1600" dirty="0"/>
              <a:t> participants to prepare for the changes (e.g., implement the changes at the May 2019 Semi-Annual Index Review)?</a:t>
            </a:r>
          </a:p>
        </p:txBody>
      </p:sp>
    </p:spTree>
    <p:extLst>
      <p:ext uri="{BB962C8B-B14F-4D97-AF65-F5344CB8AC3E}">
        <p14:creationId xmlns:p14="http://schemas.microsoft.com/office/powerpoint/2010/main" val="7071502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Proposed changes to MSCI CYCLICAL &amp; DEFENSIVE INDEXES</a:t>
            </a:r>
            <a:endParaRPr lang="en-US" dirty="0"/>
          </a:p>
        </p:txBody>
      </p:sp>
      <p:sp>
        <p:nvSpPr>
          <p:cNvPr id="9" name="Slide Number Placeholder 3"/>
          <p:cNvSpPr txBox="1">
            <a:spLocks/>
          </p:cNvSpPr>
          <p:nvPr/>
        </p:nvSpPr>
        <p:spPr>
          <a:xfrm>
            <a:off x="6917995" y="6315144"/>
            <a:ext cx="18468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93AC2C76-E6AA-46CB-A2DE-F6E097F7C440}" type="slidenum">
              <a:rPr lang="en-GB" sz="1200" smtClean="0"/>
              <a:pPr algn="r"/>
              <a:t>7</a:t>
            </a:fld>
            <a:endParaRPr lang="en-GB" sz="1200" dirty="0"/>
          </a:p>
        </p:txBody>
      </p:sp>
    </p:spTree>
    <p:extLst>
      <p:ext uri="{BB962C8B-B14F-4D97-AF65-F5344CB8AC3E}">
        <p14:creationId xmlns:p14="http://schemas.microsoft.com/office/powerpoint/2010/main" val="10506251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9189" y="993250"/>
            <a:ext cx="8182304" cy="1749950"/>
          </a:xfrm>
          <a:ln w="9525">
            <a:solidFill>
              <a:schemeClr val="bg1"/>
            </a:solidFill>
          </a:ln>
        </p:spPr>
        <p:txBody>
          <a:bodyPr>
            <a:noAutofit/>
          </a:bodyPr>
          <a:lstStyle/>
          <a:p>
            <a:pPr>
              <a:lnSpc>
                <a:spcPct val="100000"/>
              </a:lnSpc>
              <a:spcBef>
                <a:spcPts val="600"/>
              </a:spcBef>
              <a:spcAft>
                <a:spcPts val="0"/>
              </a:spcAft>
              <a:buClr>
                <a:srgbClr val="404040"/>
              </a:buClr>
            </a:pPr>
            <a:r>
              <a:rPr lang="en-US" sz="1400" dirty="0" smtClean="0">
                <a:latin typeface="+mn-lt"/>
              </a:rPr>
              <a:t>MSCI Cyclical and Defensive Indexes methodology are based on classification of 11 GICS sectors as either Cyclical or Defensive</a:t>
            </a:r>
          </a:p>
          <a:p>
            <a:pPr>
              <a:lnSpc>
                <a:spcPct val="100000"/>
              </a:lnSpc>
              <a:spcBef>
                <a:spcPts val="600"/>
              </a:spcBef>
              <a:spcAft>
                <a:spcPts val="0"/>
              </a:spcAft>
              <a:buClr>
                <a:srgbClr val="404040"/>
              </a:buClr>
            </a:pPr>
            <a:r>
              <a:rPr lang="en-US" sz="1400" dirty="0" smtClean="0">
                <a:latin typeface="+mn-lt"/>
              </a:rPr>
              <a:t>MSCI proposes to classify Communication Services sector as </a:t>
            </a:r>
            <a:r>
              <a:rPr lang="en-US" sz="1400" b="1" dirty="0"/>
              <a:t>Cyclical</a:t>
            </a:r>
            <a:r>
              <a:rPr lang="en-US" sz="1400" dirty="0" smtClean="0">
                <a:latin typeface="+mn-lt"/>
              </a:rPr>
              <a:t> in the new GICS hierarchy</a:t>
            </a:r>
          </a:p>
          <a:p>
            <a:pPr>
              <a:lnSpc>
                <a:spcPct val="100000"/>
              </a:lnSpc>
              <a:spcBef>
                <a:spcPts val="600"/>
              </a:spcBef>
              <a:spcAft>
                <a:spcPts val="0"/>
              </a:spcAft>
            </a:pPr>
            <a:endParaRPr lang="en-US" sz="1400" dirty="0">
              <a:latin typeface="+mn-lt"/>
            </a:endParaRPr>
          </a:p>
          <a:p>
            <a:pPr>
              <a:lnSpc>
                <a:spcPct val="100000"/>
              </a:lnSpc>
              <a:spcBef>
                <a:spcPts val="600"/>
              </a:spcBef>
              <a:spcAft>
                <a:spcPts val="0"/>
              </a:spcAft>
            </a:pPr>
            <a:endParaRPr lang="en-US" sz="1400" dirty="0" smtClean="0">
              <a:latin typeface="+mn-lt"/>
            </a:endParaRPr>
          </a:p>
          <a:p>
            <a:pPr>
              <a:lnSpc>
                <a:spcPct val="100000"/>
              </a:lnSpc>
              <a:spcBef>
                <a:spcPts val="600"/>
              </a:spcBef>
              <a:spcAft>
                <a:spcPts val="0"/>
              </a:spcAft>
            </a:pPr>
            <a:endParaRPr lang="en-US" sz="1400" dirty="0">
              <a:latin typeface="+mn-lt"/>
            </a:endParaRPr>
          </a:p>
          <a:p>
            <a:pPr>
              <a:lnSpc>
                <a:spcPct val="100000"/>
              </a:lnSpc>
              <a:spcBef>
                <a:spcPts val="600"/>
              </a:spcBef>
              <a:spcAft>
                <a:spcPts val="0"/>
              </a:spcAft>
            </a:pPr>
            <a:endParaRPr lang="en-US" sz="1400" dirty="0" smtClean="0">
              <a:latin typeface="+mn-lt"/>
            </a:endParaRPr>
          </a:p>
          <a:p>
            <a:pPr>
              <a:lnSpc>
                <a:spcPct val="100000"/>
              </a:lnSpc>
              <a:spcBef>
                <a:spcPts val="600"/>
              </a:spcBef>
              <a:spcAft>
                <a:spcPts val="0"/>
              </a:spcAft>
            </a:pPr>
            <a:endParaRPr lang="en-US" sz="1400" dirty="0">
              <a:latin typeface="+mn-lt"/>
            </a:endParaRPr>
          </a:p>
          <a:p>
            <a:pPr>
              <a:lnSpc>
                <a:spcPct val="100000"/>
              </a:lnSpc>
              <a:spcBef>
                <a:spcPts val="600"/>
              </a:spcBef>
              <a:spcAft>
                <a:spcPts val="0"/>
              </a:spcAft>
            </a:pPr>
            <a:endParaRPr lang="en-US" sz="1400" dirty="0" smtClean="0">
              <a:latin typeface="+mn-lt"/>
            </a:endParaRPr>
          </a:p>
        </p:txBody>
      </p:sp>
      <p:sp>
        <p:nvSpPr>
          <p:cNvPr id="2" name="Title 1"/>
          <p:cNvSpPr>
            <a:spLocks noGrp="1"/>
          </p:cNvSpPr>
          <p:nvPr>
            <p:ph type="title"/>
          </p:nvPr>
        </p:nvSpPr>
        <p:spPr/>
        <p:txBody>
          <a:bodyPr>
            <a:normAutofit/>
          </a:bodyPr>
          <a:lstStyle/>
          <a:p>
            <a:r>
              <a:rPr lang="en-US" dirty="0" smtClean="0"/>
              <a:t>MSCI cyclical &amp; defensive Indexes</a:t>
            </a:r>
            <a:endParaRPr lang="en-US" dirty="0"/>
          </a:p>
        </p:txBody>
      </p:sp>
      <p:graphicFrame>
        <p:nvGraphicFramePr>
          <p:cNvPr id="8" name="Chart 7"/>
          <p:cNvGraphicFramePr/>
          <p:nvPr>
            <p:extLst>
              <p:ext uri="{D42A27DB-BD31-4B8C-83A1-F6EECF244321}">
                <p14:modId xmlns:p14="http://schemas.microsoft.com/office/powerpoint/2010/main" val="3724716990"/>
              </p:ext>
            </p:extLst>
          </p:nvPr>
        </p:nvGraphicFramePr>
        <p:xfrm>
          <a:off x="1713471" y="3991311"/>
          <a:ext cx="5964194" cy="194512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176939775"/>
              </p:ext>
            </p:extLst>
          </p:nvPr>
        </p:nvGraphicFramePr>
        <p:xfrm>
          <a:off x="761174" y="2190927"/>
          <a:ext cx="7588175" cy="3739206"/>
        </p:xfrm>
        <a:graphic>
          <a:graphicData uri="http://schemas.openxmlformats.org/drawingml/2006/table">
            <a:tbl>
              <a:tblPr firstRow="1" bandRow="1">
                <a:tableStyleId>{0E3FDE45-AF77-4B5C-9715-49D594BDF05E}</a:tableStyleId>
              </a:tblPr>
              <a:tblGrid>
                <a:gridCol w="1634893"/>
                <a:gridCol w="1032934"/>
                <a:gridCol w="1066800"/>
                <a:gridCol w="939800"/>
                <a:gridCol w="1066800"/>
                <a:gridCol w="889000"/>
                <a:gridCol w="957948"/>
              </a:tblGrid>
              <a:tr h="449096">
                <a:tc>
                  <a:txBody>
                    <a:bodyPr/>
                    <a:lstStyle/>
                    <a:p>
                      <a:pPr algn="ctr"/>
                      <a:r>
                        <a:rPr lang="en-US" sz="1200" dirty="0" smtClean="0"/>
                        <a:t>GICS Sector</a:t>
                      </a:r>
                      <a:endParaRPr lang="en-US" sz="1200" dirty="0"/>
                    </a:p>
                  </a:txBody>
                  <a:tcPr anchor="ctr"/>
                </a:tc>
                <a:tc>
                  <a:txBody>
                    <a:bodyPr/>
                    <a:lstStyle/>
                    <a:p>
                      <a:pPr algn="ctr"/>
                      <a:r>
                        <a:rPr lang="en-US" sz="1200" dirty="0" smtClean="0"/>
                        <a:t>Current Classification</a:t>
                      </a:r>
                      <a:endParaRPr lang="en-US" sz="1200" dirty="0"/>
                    </a:p>
                  </a:txBody>
                  <a:tcPr anchor="ctr"/>
                </a:tc>
                <a:tc>
                  <a:txBody>
                    <a:bodyPr/>
                    <a:lstStyle/>
                    <a:p>
                      <a:pPr algn="ctr"/>
                      <a:r>
                        <a:rPr lang="en-US" sz="1200" dirty="0" smtClean="0"/>
                        <a:t>New Classification</a:t>
                      </a:r>
                      <a:endParaRPr lang="en-US" sz="1200" dirty="0"/>
                    </a:p>
                  </a:txBody>
                  <a:tcPr anchor="ctr"/>
                </a:tc>
                <a:tc>
                  <a:txBody>
                    <a:bodyPr/>
                    <a:lstStyle/>
                    <a:p>
                      <a:pPr algn="ctr"/>
                      <a:r>
                        <a:rPr lang="en-US" sz="1200" dirty="0" smtClean="0"/>
                        <a:t>Correlation(Old GICS)</a:t>
                      </a:r>
                      <a:endParaRPr lang="en-US" sz="1200" dirty="0"/>
                    </a:p>
                  </a:txBody>
                  <a:tcPr anchor="ctr"/>
                </a:tc>
                <a:tc>
                  <a:txBody>
                    <a:bodyPr/>
                    <a:lstStyle/>
                    <a:p>
                      <a:pPr algn="ctr"/>
                      <a:r>
                        <a:rPr lang="en-US" sz="1200" dirty="0" smtClean="0"/>
                        <a:t>Correlation (New GICS)</a:t>
                      </a:r>
                      <a:endParaRPr lang="en-US" sz="1200" dirty="0"/>
                    </a:p>
                  </a:txBody>
                  <a:tcPr anchor="ctr"/>
                </a:tc>
                <a:tc>
                  <a:txBody>
                    <a:bodyPr/>
                    <a:lstStyle/>
                    <a:p>
                      <a:pPr algn="ctr"/>
                      <a:r>
                        <a:rPr lang="en-US" sz="1200" dirty="0" smtClean="0"/>
                        <a:t>Beta        (Old</a:t>
                      </a:r>
                      <a:r>
                        <a:rPr lang="en-US" sz="1200" baseline="0" dirty="0" smtClean="0"/>
                        <a:t> GICS)</a:t>
                      </a:r>
                      <a:endParaRPr lang="en-US" sz="1200" dirty="0"/>
                    </a:p>
                  </a:txBody>
                  <a:tcPr anchor="ctr"/>
                </a:tc>
                <a:tc>
                  <a:txBody>
                    <a:bodyPr/>
                    <a:lstStyle/>
                    <a:p>
                      <a:pPr algn="ctr"/>
                      <a:r>
                        <a:rPr lang="en-US" sz="1200" dirty="0" smtClean="0"/>
                        <a:t>Beta        (New GICS)</a:t>
                      </a:r>
                      <a:endParaRPr lang="en-US" sz="1200" dirty="0"/>
                    </a:p>
                  </a:txBody>
                  <a:tcPr anchor="ctr"/>
                </a:tc>
              </a:tr>
              <a:tr h="271523">
                <a:tc>
                  <a:txBody>
                    <a:bodyPr/>
                    <a:lstStyle/>
                    <a:p>
                      <a:pPr algn="ctr" rtl="0" fontAlgn="b"/>
                      <a:r>
                        <a:rPr lang="en-US" sz="1200" b="0" i="0" u="none" strike="noStrike" dirty="0">
                          <a:solidFill>
                            <a:srgbClr val="465058"/>
                          </a:solidFill>
                          <a:effectLst/>
                          <a:latin typeface="Calibri" panose="020F0502020204030204" pitchFamily="34" charset="0"/>
                        </a:rPr>
                        <a:t>Financials</a:t>
                      </a:r>
                    </a:p>
                  </a:txBody>
                  <a:tcPr marL="9525" marR="9525" marT="9525" marB="0" anchor="ctr"/>
                </a:tc>
                <a:tc>
                  <a:txBody>
                    <a:bodyPr/>
                    <a:lstStyle/>
                    <a:p>
                      <a:pPr algn="ctr" rtl="0" fontAlgn="ctr"/>
                      <a:r>
                        <a:rPr lang="en-US" sz="1200" b="0" i="0" u="none" strike="noStrike" dirty="0">
                          <a:solidFill>
                            <a:srgbClr val="465058"/>
                          </a:solidFill>
                          <a:effectLst/>
                          <a:latin typeface="Calibri" panose="020F0502020204030204" pitchFamily="34" charset="0"/>
                        </a:rPr>
                        <a:t>Cyclical</a:t>
                      </a:r>
                    </a:p>
                  </a:txBody>
                  <a:tcPr marL="9525" marR="9525" marT="9525" marB="0" anchor="ctr"/>
                </a:tc>
                <a:tc>
                  <a:txBody>
                    <a:bodyPr/>
                    <a:lstStyle/>
                    <a:p>
                      <a:pPr algn="ctr" rtl="0" fontAlgn="ctr"/>
                      <a:r>
                        <a:rPr lang="en-US" sz="1200" b="0" i="0" u="none" strike="noStrike">
                          <a:solidFill>
                            <a:srgbClr val="465058"/>
                          </a:solidFill>
                          <a:effectLst/>
                          <a:latin typeface="Calibri" panose="020F0502020204030204" pitchFamily="34" charset="0"/>
                        </a:rPr>
                        <a:t>Cyclical</a:t>
                      </a:r>
                    </a:p>
                  </a:txBody>
                  <a:tcPr marL="9525" marR="9525" marT="9525" marB="0" anchor="ctr"/>
                </a:tc>
                <a:tc>
                  <a:txBody>
                    <a:bodyPr/>
                    <a:lstStyle/>
                    <a:p>
                      <a:pPr algn="ctr" rtl="0" fontAlgn="ctr"/>
                      <a:r>
                        <a:rPr lang="en-US" sz="1200" b="0" i="0" u="none" strike="noStrike">
                          <a:solidFill>
                            <a:srgbClr val="465058"/>
                          </a:solidFill>
                          <a:effectLst/>
                          <a:latin typeface="Calibri" panose="020F0502020204030204" pitchFamily="34" charset="0"/>
                        </a:rPr>
                        <a:t>0.29</a:t>
                      </a:r>
                    </a:p>
                  </a:txBody>
                  <a:tcPr marL="9525" marR="9525" marT="9525" marB="0" anchor="ctr"/>
                </a:tc>
                <a:tc>
                  <a:txBody>
                    <a:bodyPr/>
                    <a:lstStyle/>
                    <a:p>
                      <a:pPr algn="ctr" rtl="0" fontAlgn="ctr"/>
                      <a:r>
                        <a:rPr lang="en-US" sz="1200" b="0" i="0" u="none" strike="noStrike" dirty="0">
                          <a:solidFill>
                            <a:srgbClr val="465058"/>
                          </a:solidFill>
                          <a:effectLst/>
                          <a:latin typeface="Calibri" panose="020F0502020204030204" pitchFamily="34" charset="0"/>
                        </a:rPr>
                        <a:t>0.29</a:t>
                      </a:r>
                    </a:p>
                  </a:txBody>
                  <a:tcPr marL="9525" marR="9525" marT="9525" marB="0" anchor="ctr"/>
                </a:tc>
                <a:tc>
                  <a:txBody>
                    <a:bodyPr/>
                    <a:lstStyle/>
                    <a:p>
                      <a:pPr algn="ctr" rtl="0" fontAlgn="ctr"/>
                      <a:r>
                        <a:rPr lang="en-US" sz="1200" b="0" i="0" u="none" strike="noStrike" dirty="0" smtClean="0">
                          <a:solidFill>
                            <a:srgbClr val="465058"/>
                          </a:solidFill>
                          <a:effectLst/>
                          <a:latin typeface="Calibri" panose="020F0502020204030204" pitchFamily="34" charset="0"/>
                        </a:rPr>
                        <a:t>1.27</a:t>
                      </a:r>
                      <a:endParaRPr lang="en-US" sz="1200" b="0" i="0" u="none" strike="noStrike" dirty="0">
                        <a:solidFill>
                          <a:srgbClr val="465058"/>
                        </a:solidFill>
                        <a:effectLst/>
                        <a:latin typeface="Calibri" panose="020F0502020204030204" pitchFamily="34" charset="0"/>
                      </a:endParaRPr>
                    </a:p>
                  </a:txBody>
                  <a:tcPr marL="9525" marR="9525" marT="9525" marB="0" anchor="ctr"/>
                </a:tc>
                <a:tc>
                  <a:txBody>
                    <a:bodyPr/>
                    <a:lstStyle/>
                    <a:p>
                      <a:pPr algn="ctr" rtl="0" fontAlgn="ctr"/>
                      <a:r>
                        <a:rPr lang="en-US" sz="1200" b="0" i="0" u="none" strike="noStrike" dirty="0" smtClean="0">
                          <a:solidFill>
                            <a:srgbClr val="465058"/>
                          </a:solidFill>
                          <a:effectLst/>
                          <a:latin typeface="Calibri" panose="020F0502020204030204" pitchFamily="34" charset="0"/>
                        </a:rPr>
                        <a:t>1.27</a:t>
                      </a:r>
                      <a:endParaRPr lang="en-US" sz="1200" b="0" i="0" u="none" strike="noStrike" dirty="0">
                        <a:solidFill>
                          <a:srgbClr val="465058"/>
                        </a:solidFill>
                        <a:effectLst/>
                        <a:latin typeface="Calibri" panose="020F0502020204030204" pitchFamily="34" charset="0"/>
                      </a:endParaRPr>
                    </a:p>
                  </a:txBody>
                  <a:tcPr marL="9525" marR="9525" marT="9525" marB="0" anchor="ctr"/>
                </a:tc>
              </a:tr>
              <a:tr h="271523">
                <a:tc>
                  <a:txBody>
                    <a:bodyPr/>
                    <a:lstStyle/>
                    <a:p>
                      <a:pPr algn="ctr" rtl="0" fontAlgn="b"/>
                      <a:r>
                        <a:rPr lang="en-US" sz="1200" b="1" i="0" u="none" strike="noStrike" dirty="0">
                          <a:solidFill>
                            <a:srgbClr val="465058"/>
                          </a:solidFill>
                          <a:effectLst/>
                          <a:latin typeface="Calibri" panose="020F0502020204030204" pitchFamily="34" charset="0"/>
                        </a:rPr>
                        <a:t>Information Technology</a:t>
                      </a:r>
                    </a:p>
                  </a:txBody>
                  <a:tcPr marL="9525" marR="9525" marT="9525" marB="0" anchor="ctr"/>
                </a:tc>
                <a:tc>
                  <a:txBody>
                    <a:bodyPr/>
                    <a:lstStyle/>
                    <a:p>
                      <a:pPr algn="ctr" rtl="0" fontAlgn="ctr"/>
                      <a:r>
                        <a:rPr lang="en-US" sz="1200" b="1" i="0" u="none" strike="noStrike" dirty="0">
                          <a:solidFill>
                            <a:srgbClr val="465058"/>
                          </a:solidFill>
                          <a:effectLst/>
                          <a:latin typeface="Calibri" panose="020F0502020204030204" pitchFamily="34" charset="0"/>
                        </a:rPr>
                        <a:t>Cyclical</a:t>
                      </a:r>
                    </a:p>
                  </a:txBody>
                  <a:tcPr marL="9525" marR="9525" marT="9525" marB="0" anchor="ctr"/>
                </a:tc>
                <a:tc>
                  <a:txBody>
                    <a:bodyPr/>
                    <a:lstStyle/>
                    <a:p>
                      <a:pPr algn="ctr" rtl="0" fontAlgn="ctr"/>
                      <a:r>
                        <a:rPr lang="en-US" sz="1200" b="1" i="0" u="none" strike="noStrike">
                          <a:solidFill>
                            <a:srgbClr val="465058"/>
                          </a:solidFill>
                          <a:effectLst/>
                          <a:latin typeface="Calibri" panose="020F0502020204030204" pitchFamily="34" charset="0"/>
                        </a:rPr>
                        <a:t>Cyclical</a:t>
                      </a:r>
                    </a:p>
                  </a:txBody>
                  <a:tcPr marL="9525" marR="9525" marT="9525" marB="0" anchor="ctr"/>
                </a:tc>
                <a:tc>
                  <a:txBody>
                    <a:bodyPr/>
                    <a:lstStyle/>
                    <a:p>
                      <a:pPr algn="ctr" rtl="0" fontAlgn="ctr"/>
                      <a:r>
                        <a:rPr lang="en-US" sz="1200" b="1" i="0" u="none" strike="noStrike">
                          <a:solidFill>
                            <a:srgbClr val="465058"/>
                          </a:solidFill>
                          <a:effectLst/>
                          <a:latin typeface="Calibri" panose="020F0502020204030204" pitchFamily="34" charset="0"/>
                        </a:rPr>
                        <a:t>0.28</a:t>
                      </a:r>
                    </a:p>
                  </a:txBody>
                  <a:tcPr marL="9525" marR="9525" marT="9525" marB="0" anchor="ctr"/>
                </a:tc>
                <a:tc>
                  <a:txBody>
                    <a:bodyPr/>
                    <a:lstStyle/>
                    <a:p>
                      <a:pPr algn="ctr" rtl="0" fontAlgn="ctr"/>
                      <a:r>
                        <a:rPr lang="en-US" sz="1200" b="1" i="0" u="none" strike="noStrike" dirty="0">
                          <a:solidFill>
                            <a:srgbClr val="465058"/>
                          </a:solidFill>
                          <a:effectLst/>
                          <a:latin typeface="Calibri" panose="020F0502020204030204" pitchFamily="34" charset="0"/>
                        </a:rPr>
                        <a:t>0.29</a:t>
                      </a:r>
                    </a:p>
                  </a:txBody>
                  <a:tcPr marL="9525" marR="9525" marT="9525" marB="0" anchor="ctr"/>
                </a:tc>
                <a:tc>
                  <a:txBody>
                    <a:bodyPr/>
                    <a:lstStyle/>
                    <a:p>
                      <a:pPr algn="ctr" rtl="0" fontAlgn="ctr"/>
                      <a:r>
                        <a:rPr lang="en-US" sz="1200" b="1" i="0" u="none" strike="noStrike" dirty="0" smtClean="0">
                          <a:solidFill>
                            <a:srgbClr val="465058"/>
                          </a:solidFill>
                          <a:effectLst/>
                          <a:latin typeface="Calibri" panose="020F0502020204030204" pitchFamily="34" charset="0"/>
                        </a:rPr>
                        <a:t>1.34</a:t>
                      </a:r>
                      <a:endParaRPr lang="en-US" sz="1200" b="1" i="0" u="none" strike="noStrike" dirty="0">
                        <a:solidFill>
                          <a:srgbClr val="465058"/>
                        </a:solidFill>
                        <a:effectLst/>
                        <a:latin typeface="Calibri" panose="020F0502020204030204" pitchFamily="34" charset="0"/>
                      </a:endParaRPr>
                    </a:p>
                  </a:txBody>
                  <a:tcPr marL="9525" marR="9525" marT="9525" marB="0" anchor="ctr"/>
                </a:tc>
                <a:tc>
                  <a:txBody>
                    <a:bodyPr/>
                    <a:lstStyle/>
                    <a:p>
                      <a:pPr algn="ctr" rtl="0" fontAlgn="ctr"/>
                      <a:r>
                        <a:rPr lang="en-US" sz="1200" b="1" i="0" u="none" strike="noStrike" dirty="0" smtClean="0">
                          <a:solidFill>
                            <a:srgbClr val="465058"/>
                          </a:solidFill>
                          <a:effectLst/>
                          <a:latin typeface="Calibri" panose="020F0502020204030204" pitchFamily="34" charset="0"/>
                        </a:rPr>
                        <a:t>1.35</a:t>
                      </a:r>
                      <a:endParaRPr lang="en-US" sz="1200" b="1" i="0" u="none" strike="noStrike" dirty="0">
                        <a:solidFill>
                          <a:srgbClr val="465058"/>
                        </a:solidFill>
                        <a:effectLst/>
                        <a:latin typeface="Calibri" panose="020F0502020204030204" pitchFamily="34" charset="0"/>
                      </a:endParaRPr>
                    </a:p>
                  </a:txBody>
                  <a:tcPr marL="9525" marR="9525" marT="9525" marB="0" anchor="ctr"/>
                </a:tc>
              </a:tr>
              <a:tr h="271523">
                <a:tc>
                  <a:txBody>
                    <a:bodyPr/>
                    <a:lstStyle/>
                    <a:p>
                      <a:pPr algn="ctr" rtl="0" fontAlgn="b"/>
                      <a:r>
                        <a:rPr lang="en-US" sz="1200" b="0" i="0" u="none" strike="noStrike" dirty="0">
                          <a:solidFill>
                            <a:srgbClr val="465058"/>
                          </a:solidFill>
                          <a:effectLst/>
                          <a:latin typeface="Calibri" panose="020F0502020204030204" pitchFamily="34" charset="0"/>
                        </a:rPr>
                        <a:t>Industrials</a:t>
                      </a:r>
                    </a:p>
                  </a:txBody>
                  <a:tcPr marL="9525" marR="9525" marT="9525" marB="0" anchor="ctr"/>
                </a:tc>
                <a:tc>
                  <a:txBody>
                    <a:bodyPr/>
                    <a:lstStyle/>
                    <a:p>
                      <a:pPr algn="ctr" rtl="0" fontAlgn="ctr"/>
                      <a:r>
                        <a:rPr lang="en-US" sz="1200" b="0" i="0" u="none" strike="noStrike" dirty="0">
                          <a:solidFill>
                            <a:srgbClr val="465058"/>
                          </a:solidFill>
                          <a:effectLst/>
                          <a:latin typeface="Calibri" panose="020F0502020204030204" pitchFamily="34" charset="0"/>
                        </a:rPr>
                        <a:t>Cyclical</a:t>
                      </a:r>
                    </a:p>
                  </a:txBody>
                  <a:tcPr marL="9525" marR="9525" marT="9525" marB="0" anchor="ctr"/>
                </a:tc>
                <a:tc>
                  <a:txBody>
                    <a:bodyPr/>
                    <a:lstStyle/>
                    <a:p>
                      <a:pPr algn="ctr" rtl="0" fontAlgn="ctr"/>
                      <a:r>
                        <a:rPr lang="en-US" sz="1200" b="0" i="0" u="none" strike="noStrike">
                          <a:solidFill>
                            <a:srgbClr val="465058"/>
                          </a:solidFill>
                          <a:effectLst/>
                          <a:latin typeface="Calibri" panose="020F0502020204030204" pitchFamily="34" charset="0"/>
                        </a:rPr>
                        <a:t>Cyclical</a:t>
                      </a:r>
                    </a:p>
                  </a:txBody>
                  <a:tcPr marL="9525" marR="9525" marT="9525" marB="0" anchor="ctr"/>
                </a:tc>
                <a:tc>
                  <a:txBody>
                    <a:bodyPr/>
                    <a:lstStyle/>
                    <a:p>
                      <a:pPr algn="ctr" rtl="0" fontAlgn="ctr"/>
                      <a:r>
                        <a:rPr lang="en-US" sz="1200" b="0" i="0" u="none" strike="noStrike">
                          <a:solidFill>
                            <a:srgbClr val="465058"/>
                          </a:solidFill>
                          <a:effectLst/>
                          <a:latin typeface="Calibri" panose="020F0502020204030204" pitchFamily="34" charset="0"/>
                        </a:rPr>
                        <a:t>0.26</a:t>
                      </a:r>
                    </a:p>
                  </a:txBody>
                  <a:tcPr marL="9525" marR="9525" marT="9525" marB="0" anchor="ctr"/>
                </a:tc>
                <a:tc>
                  <a:txBody>
                    <a:bodyPr/>
                    <a:lstStyle/>
                    <a:p>
                      <a:pPr algn="ctr" rtl="0" fontAlgn="ctr"/>
                      <a:r>
                        <a:rPr lang="en-US" sz="1200" b="0" i="0" u="none" strike="noStrike" dirty="0">
                          <a:solidFill>
                            <a:srgbClr val="465058"/>
                          </a:solidFill>
                          <a:effectLst/>
                          <a:latin typeface="Calibri" panose="020F0502020204030204" pitchFamily="34" charset="0"/>
                        </a:rPr>
                        <a:t>0.26</a:t>
                      </a:r>
                    </a:p>
                  </a:txBody>
                  <a:tcPr marL="9525" marR="9525" marT="9525" marB="0" anchor="ctr"/>
                </a:tc>
                <a:tc>
                  <a:txBody>
                    <a:bodyPr/>
                    <a:lstStyle/>
                    <a:p>
                      <a:pPr algn="ctr" rtl="0" fontAlgn="ctr"/>
                      <a:r>
                        <a:rPr lang="en-US" sz="1200" b="0" i="0" u="none" strike="noStrike" dirty="0" smtClean="0">
                          <a:solidFill>
                            <a:srgbClr val="465058"/>
                          </a:solidFill>
                          <a:effectLst/>
                          <a:latin typeface="Calibri" panose="020F0502020204030204" pitchFamily="34" charset="0"/>
                        </a:rPr>
                        <a:t>1.08</a:t>
                      </a:r>
                      <a:endParaRPr lang="en-US" sz="1200" b="0" i="0" u="none" strike="noStrike" dirty="0">
                        <a:solidFill>
                          <a:srgbClr val="465058"/>
                        </a:solidFill>
                        <a:effectLst/>
                        <a:latin typeface="Calibri" panose="020F0502020204030204" pitchFamily="34" charset="0"/>
                      </a:endParaRPr>
                    </a:p>
                  </a:txBody>
                  <a:tcPr marL="9525" marR="9525" marT="9525" marB="0" anchor="ctr"/>
                </a:tc>
                <a:tc>
                  <a:txBody>
                    <a:bodyPr/>
                    <a:lstStyle/>
                    <a:p>
                      <a:pPr algn="ctr" rtl="0" fontAlgn="ctr"/>
                      <a:r>
                        <a:rPr lang="en-US" sz="1200" b="0" i="0" u="none" strike="noStrike" dirty="0" smtClean="0">
                          <a:solidFill>
                            <a:srgbClr val="465058"/>
                          </a:solidFill>
                          <a:effectLst/>
                          <a:latin typeface="Calibri" panose="020F0502020204030204" pitchFamily="34" charset="0"/>
                        </a:rPr>
                        <a:t>1.08</a:t>
                      </a:r>
                      <a:endParaRPr lang="en-US" sz="1200" b="0" i="0" u="none" strike="noStrike" dirty="0">
                        <a:solidFill>
                          <a:srgbClr val="465058"/>
                        </a:solidFill>
                        <a:effectLst/>
                        <a:latin typeface="Calibri" panose="020F0502020204030204" pitchFamily="34" charset="0"/>
                      </a:endParaRPr>
                    </a:p>
                  </a:txBody>
                  <a:tcPr marL="9525" marR="9525" marT="9525" marB="0" anchor="ctr"/>
                </a:tc>
              </a:tr>
              <a:tr h="271523">
                <a:tc>
                  <a:txBody>
                    <a:bodyPr/>
                    <a:lstStyle/>
                    <a:p>
                      <a:pPr algn="ctr" rtl="0" fontAlgn="b"/>
                      <a:r>
                        <a:rPr lang="en-US" sz="1200" b="1" i="0" u="none" strike="noStrike" dirty="0">
                          <a:solidFill>
                            <a:srgbClr val="465058"/>
                          </a:solidFill>
                          <a:effectLst/>
                          <a:latin typeface="Calibri" panose="020F0502020204030204" pitchFamily="34" charset="0"/>
                        </a:rPr>
                        <a:t>Consumer Discretionary</a:t>
                      </a:r>
                    </a:p>
                  </a:txBody>
                  <a:tcPr marL="9525" marR="9525" marT="9525" marB="0" anchor="ctr"/>
                </a:tc>
                <a:tc>
                  <a:txBody>
                    <a:bodyPr/>
                    <a:lstStyle/>
                    <a:p>
                      <a:pPr algn="ctr" rtl="0" fontAlgn="ctr"/>
                      <a:r>
                        <a:rPr lang="en-US" sz="1200" b="1" i="0" u="none" strike="noStrike" dirty="0">
                          <a:solidFill>
                            <a:srgbClr val="465058"/>
                          </a:solidFill>
                          <a:effectLst/>
                          <a:latin typeface="Calibri" panose="020F0502020204030204" pitchFamily="34" charset="0"/>
                        </a:rPr>
                        <a:t>Cyclical</a:t>
                      </a:r>
                    </a:p>
                  </a:txBody>
                  <a:tcPr marL="9525" marR="9525" marT="9525" marB="0" anchor="ctr"/>
                </a:tc>
                <a:tc>
                  <a:txBody>
                    <a:bodyPr/>
                    <a:lstStyle/>
                    <a:p>
                      <a:pPr algn="ctr" rtl="0" fontAlgn="ctr"/>
                      <a:r>
                        <a:rPr lang="en-US" sz="1200" b="1" i="0" u="none" strike="noStrike" dirty="0">
                          <a:solidFill>
                            <a:srgbClr val="465058"/>
                          </a:solidFill>
                          <a:effectLst/>
                          <a:latin typeface="Calibri" panose="020F0502020204030204" pitchFamily="34" charset="0"/>
                        </a:rPr>
                        <a:t>Cyclical</a:t>
                      </a:r>
                    </a:p>
                  </a:txBody>
                  <a:tcPr marL="9525" marR="9525" marT="9525" marB="0" anchor="ctr"/>
                </a:tc>
                <a:tc>
                  <a:txBody>
                    <a:bodyPr/>
                    <a:lstStyle/>
                    <a:p>
                      <a:pPr algn="ctr" rtl="0" fontAlgn="ctr"/>
                      <a:r>
                        <a:rPr lang="en-US" sz="1200" b="1" i="0" u="none" strike="noStrike">
                          <a:solidFill>
                            <a:srgbClr val="465058"/>
                          </a:solidFill>
                          <a:effectLst/>
                          <a:latin typeface="Calibri" panose="020F0502020204030204" pitchFamily="34" charset="0"/>
                        </a:rPr>
                        <a:t>0.22</a:t>
                      </a:r>
                    </a:p>
                  </a:txBody>
                  <a:tcPr marL="9525" marR="9525" marT="9525" marB="0" anchor="ctr"/>
                </a:tc>
                <a:tc>
                  <a:txBody>
                    <a:bodyPr/>
                    <a:lstStyle/>
                    <a:p>
                      <a:pPr algn="ctr" rtl="0" fontAlgn="ctr"/>
                      <a:r>
                        <a:rPr lang="en-US" sz="1200" b="1" i="0" u="none" strike="noStrike" dirty="0">
                          <a:solidFill>
                            <a:srgbClr val="465058"/>
                          </a:solidFill>
                          <a:effectLst/>
                          <a:latin typeface="Calibri" panose="020F0502020204030204" pitchFamily="34" charset="0"/>
                        </a:rPr>
                        <a:t>0.13</a:t>
                      </a:r>
                    </a:p>
                  </a:txBody>
                  <a:tcPr marL="9525" marR="9525" marT="9525" marB="0" anchor="ctr"/>
                </a:tc>
                <a:tc>
                  <a:txBody>
                    <a:bodyPr/>
                    <a:lstStyle/>
                    <a:p>
                      <a:pPr algn="ctr" rtl="0" fontAlgn="ctr"/>
                      <a:r>
                        <a:rPr lang="en-US" sz="1200" b="1" i="0" u="none" strike="noStrike" dirty="0" smtClean="0">
                          <a:solidFill>
                            <a:srgbClr val="465058"/>
                          </a:solidFill>
                          <a:effectLst/>
                          <a:latin typeface="Calibri" panose="020F0502020204030204" pitchFamily="34" charset="0"/>
                        </a:rPr>
                        <a:t>1.06</a:t>
                      </a:r>
                      <a:endParaRPr lang="en-US" sz="1200" b="1" i="0" u="none" strike="noStrike" dirty="0">
                        <a:solidFill>
                          <a:srgbClr val="465058"/>
                        </a:solidFill>
                        <a:effectLst/>
                        <a:latin typeface="Calibri" panose="020F0502020204030204" pitchFamily="34" charset="0"/>
                      </a:endParaRPr>
                    </a:p>
                  </a:txBody>
                  <a:tcPr marL="9525" marR="9525" marT="9525" marB="0" anchor="ctr"/>
                </a:tc>
                <a:tc>
                  <a:txBody>
                    <a:bodyPr/>
                    <a:lstStyle/>
                    <a:p>
                      <a:pPr algn="ctr" rtl="0" fontAlgn="ctr"/>
                      <a:r>
                        <a:rPr lang="en-US" sz="1200" b="1" i="0" u="none" strike="noStrike" dirty="0" smtClean="0">
                          <a:solidFill>
                            <a:srgbClr val="465058"/>
                          </a:solidFill>
                          <a:effectLst/>
                          <a:latin typeface="Calibri" panose="020F0502020204030204" pitchFamily="34" charset="0"/>
                        </a:rPr>
                        <a:t>1.02</a:t>
                      </a:r>
                      <a:endParaRPr lang="en-US" sz="1200" b="1" i="0" u="none" strike="noStrike" dirty="0">
                        <a:solidFill>
                          <a:srgbClr val="465058"/>
                        </a:solidFill>
                        <a:effectLst/>
                        <a:latin typeface="Calibri" panose="020F0502020204030204" pitchFamily="34" charset="0"/>
                      </a:endParaRPr>
                    </a:p>
                  </a:txBody>
                  <a:tcPr marL="9525" marR="9525" marT="9525" marB="0" anchor="ctr"/>
                </a:tc>
              </a:tr>
              <a:tr h="271523">
                <a:tc>
                  <a:txBody>
                    <a:bodyPr/>
                    <a:lstStyle/>
                    <a:p>
                      <a:pPr algn="ctr" rtl="0" fontAlgn="b"/>
                      <a:r>
                        <a:rPr lang="en-US" sz="1200" b="0" i="0" u="none" strike="noStrike" dirty="0">
                          <a:solidFill>
                            <a:srgbClr val="465058"/>
                          </a:solidFill>
                          <a:effectLst/>
                          <a:latin typeface="Calibri" panose="020F0502020204030204" pitchFamily="34" charset="0"/>
                        </a:rPr>
                        <a:t>Materials</a:t>
                      </a:r>
                    </a:p>
                  </a:txBody>
                  <a:tcPr marL="9525" marR="9525" marT="9525" marB="0" anchor="ctr"/>
                </a:tc>
                <a:tc>
                  <a:txBody>
                    <a:bodyPr/>
                    <a:lstStyle/>
                    <a:p>
                      <a:pPr algn="ctr" rtl="0" fontAlgn="ctr"/>
                      <a:r>
                        <a:rPr lang="en-US" sz="1200" b="0" i="0" u="none" strike="noStrike" dirty="0">
                          <a:solidFill>
                            <a:srgbClr val="465058"/>
                          </a:solidFill>
                          <a:effectLst/>
                          <a:latin typeface="Calibri" panose="020F0502020204030204" pitchFamily="34" charset="0"/>
                        </a:rPr>
                        <a:t>Cyclical</a:t>
                      </a:r>
                    </a:p>
                  </a:txBody>
                  <a:tcPr marL="9525" marR="9525" marT="9525" marB="0" anchor="ctr"/>
                </a:tc>
                <a:tc>
                  <a:txBody>
                    <a:bodyPr/>
                    <a:lstStyle/>
                    <a:p>
                      <a:pPr algn="ctr" rtl="0" fontAlgn="ctr"/>
                      <a:r>
                        <a:rPr lang="en-US" sz="1200" b="0" i="0" u="none" strike="noStrike" dirty="0">
                          <a:solidFill>
                            <a:srgbClr val="465058"/>
                          </a:solidFill>
                          <a:effectLst/>
                          <a:latin typeface="Calibri" panose="020F0502020204030204" pitchFamily="34" charset="0"/>
                        </a:rPr>
                        <a:t>Cyclical</a:t>
                      </a:r>
                    </a:p>
                  </a:txBody>
                  <a:tcPr marL="9525" marR="9525" marT="9525" marB="0" anchor="ctr"/>
                </a:tc>
                <a:tc>
                  <a:txBody>
                    <a:bodyPr/>
                    <a:lstStyle/>
                    <a:p>
                      <a:pPr algn="ctr" rtl="0" fontAlgn="ctr"/>
                      <a:r>
                        <a:rPr lang="en-US" sz="1200" b="0" i="0" u="none" strike="noStrike" dirty="0">
                          <a:solidFill>
                            <a:srgbClr val="465058"/>
                          </a:solidFill>
                          <a:effectLst/>
                          <a:latin typeface="Calibri" panose="020F0502020204030204" pitchFamily="34" charset="0"/>
                        </a:rPr>
                        <a:t>0.19</a:t>
                      </a:r>
                    </a:p>
                  </a:txBody>
                  <a:tcPr marL="9525" marR="9525" marT="9525" marB="0" anchor="ctr"/>
                </a:tc>
                <a:tc>
                  <a:txBody>
                    <a:bodyPr/>
                    <a:lstStyle/>
                    <a:p>
                      <a:pPr algn="ctr" rtl="0" fontAlgn="ctr"/>
                      <a:r>
                        <a:rPr lang="en-US" sz="1200" b="0" i="0" u="none" strike="noStrike" dirty="0">
                          <a:solidFill>
                            <a:srgbClr val="465058"/>
                          </a:solidFill>
                          <a:effectLst/>
                          <a:latin typeface="Calibri" panose="020F0502020204030204" pitchFamily="34" charset="0"/>
                        </a:rPr>
                        <a:t>0.19</a:t>
                      </a:r>
                    </a:p>
                  </a:txBody>
                  <a:tcPr marL="9525" marR="9525" marT="9525" marB="0" anchor="ctr"/>
                </a:tc>
                <a:tc>
                  <a:txBody>
                    <a:bodyPr/>
                    <a:lstStyle/>
                    <a:p>
                      <a:pPr algn="ctr" rtl="0" fontAlgn="ctr"/>
                      <a:r>
                        <a:rPr lang="en-US" sz="1200" b="0" i="0" u="none" strike="noStrike" dirty="0" smtClean="0">
                          <a:solidFill>
                            <a:srgbClr val="465058"/>
                          </a:solidFill>
                          <a:effectLst/>
                          <a:latin typeface="Calibri" panose="020F0502020204030204" pitchFamily="34" charset="0"/>
                        </a:rPr>
                        <a:t>1.26</a:t>
                      </a:r>
                      <a:endParaRPr lang="en-US" sz="1200" b="0" i="0" u="none" strike="noStrike" dirty="0">
                        <a:solidFill>
                          <a:srgbClr val="465058"/>
                        </a:solidFill>
                        <a:effectLst/>
                        <a:latin typeface="Calibri" panose="020F0502020204030204" pitchFamily="34" charset="0"/>
                      </a:endParaRPr>
                    </a:p>
                  </a:txBody>
                  <a:tcPr marL="9525" marR="9525" marT="9525" marB="0" anchor="ctr"/>
                </a:tc>
                <a:tc>
                  <a:txBody>
                    <a:bodyPr/>
                    <a:lstStyle/>
                    <a:p>
                      <a:pPr algn="ctr" rtl="0" fontAlgn="ctr"/>
                      <a:r>
                        <a:rPr lang="en-US" sz="1200" b="0" i="0" u="none" strike="noStrike" dirty="0" smtClean="0">
                          <a:solidFill>
                            <a:srgbClr val="465058"/>
                          </a:solidFill>
                          <a:effectLst/>
                          <a:latin typeface="Calibri" panose="020F0502020204030204" pitchFamily="34" charset="0"/>
                        </a:rPr>
                        <a:t>1.26</a:t>
                      </a:r>
                      <a:endParaRPr lang="en-US" sz="1200" b="0" i="0" u="none" strike="noStrike" dirty="0">
                        <a:solidFill>
                          <a:srgbClr val="465058"/>
                        </a:solidFill>
                        <a:effectLst/>
                        <a:latin typeface="Calibri" panose="020F0502020204030204" pitchFamily="34" charset="0"/>
                      </a:endParaRPr>
                    </a:p>
                  </a:txBody>
                  <a:tcPr marL="9525" marR="9525" marT="9525" marB="0" anchor="ctr"/>
                </a:tc>
              </a:tr>
              <a:tr h="271523">
                <a:tc>
                  <a:txBody>
                    <a:bodyPr/>
                    <a:lstStyle/>
                    <a:p>
                      <a:pPr algn="ctr" rtl="0" fontAlgn="b"/>
                      <a:r>
                        <a:rPr lang="en-US" sz="1200" b="0" i="0" u="none" strike="noStrike" dirty="0">
                          <a:solidFill>
                            <a:srgbClr val="465058"/>
                          </a:solidFill>
                          <a:effectLst/>
                          <a:latin typeface="Calibri" panose="020F0502020204030204" pitchFamily="34" charset="0"/>
                        </a:rPr>
                        <a:t>Real Estate</a:t>
                      </a:r>
                    </a:p>
                  </a:txBody>
                  <a:tcPr marL="9525" marR="9525" marT="9525" marB="0" anchor="ctr">
                    <a:lnB w="12700" cap="flat" cmpd="sng" algn="ctr">
                      <a:solidFill>
                        <a:schemeClr val="accent2"/>
                      </a:solidFill>
                      <a:prstDash val="solid"/>
                      <a:round/>
                      <a:headEnd type="none" w="med" len="med"/>
                      <a:tailEnd type="none" w="med" len="med"/>
                    </a:lnB>
                  </a:tcPr>
                </a:tc>
                <a:tc>
                  <a:txBody>
                    <a:bodyPr/>
                    <a:lstStyle/>
                    <a:p>
                      <a:pPr algn="ctr" rtl="0" fontAlgn="ctr"/>
                      <a:r>
                        <a:rPr lang="en-US" sz="1200" b="0" i="0" u="none" strike="noStrike" dirty="0">
                          <a:solidFill>
                            <a:srgbClr val="465058"/>
                          </a:solidFill>
                          <a:effectLst/>
                          <a:latin typeface="Calibri" panose="020F0502020204030204" pitchFamily="34" charset="0"/>
                        </a:rPr>
                        <a:t>Cyclical</a:t>
                      </a:r>
                    </a:p>
                  </a:txBody>
                  <a:tcPr marL="9525" marR="9525" marT="9525" marB="0" anchor="ctr">
                    <a:lnB w="12700" cap="flat" cmpd="sng" algn="ctr">
                      <a:solidFill>
                        <a:schemeClr val="accent2"/>
                      </a:solidFill>
                      <a:prstDash val="solid"/>
                      <a:round/>
                      <a:headEnd type="none" w="med" len="med"/>
                      <a:tailEnd type="none" w="med" len="med"/>
                    </a:lnB>
                  </a:tcPr>
                </a:tc>
                <a:tc>
                  <a:txBody>
                    <a:bodyPr/>
                    <a:lstStyle/>
                    <a:p>
                      <a:pPr algn="ctr" rtl="0" fontAlgn="ctr"/>
                      <a:r>
                        <a:rPr lang="en-US" sz="1200" b="0" i="0" u="none" strike="noStrike" dirty="0">
                          <a:solidFill>
                            <a:srgbClr val="465058"/>
                          </a:solidFill>
                          <a:effectLst/>
                          <a:latin typeface="Calibri" panose="020F0502020204030204" pitchFamily="34" charset="0"/>
                        </a:rPr>
                        <a:t>Cyclical</a:t>
                      </a:r>
                    </a:p>
                  </a:txBody>
                  <a:tcPr marL="9525" marR="9525" marT="9525" marB="0" anchor="ctr">
                    <a:lnB w="12700" cap="flat" cmpd="sng" algn="ctr">
                      <a:solidFill>
                        <a:schemeClr val="accent2"/>
                      </a:solidFill>
                      <a:prstDash val="solid"/>
                      <a:round/>
                      <a:headEnd type="none" w="med" len="med"/>
                      <a:tailEnd type="none" w="med" len="med"/>
                    </a:lnB>
                  </a:tcPr>
                </a:tc>
                <a:tc>
                  <a:txBody>
                    <a:bodyPr/>
                    <a:lstStyle/>
                    <a:p>
                      <a:pPr algn="ctr" rtl="0" fontAlgn="ctr"/>
                      <a:r>
                        <a:rPr lang="en-US" sz="1200" b="0" i="0" u="none" strike="noStrike">
                          <a:solidFill>
                            <a:srgbClr val="465058"/>
                          </a:solidFill>
                          <a:effectLst/>
                          <a:latin typeface="Calibri" panose="020F0502020204030204" pitchFamily="34" charset="0"/>
                        </a:rPr>
                        <a:t>0.16</a:t>
                      </a:r>
                    </a:p>
                  </a:txBody>
                  <a:tcPr marL="9525" marR="9525" marT="9525" marB="0" anchor="ctr">
                    <a:lnB w="12700" cap="flat" cmpd="sng" algn="ctr">
                      <a:solidFill>
                        <a:schemeClr val="accent2"/>
                      </a:solidFill>
                      <a:prstDash val="solid"/>
                      <a:round/>
                      <a:headEnd type="none" w="med" len="med"/>
                      <a:tailEnd type="none" w="med" len="med"/>
                    </a:lnB>
                  </a:tcPr>
                </a:tc>
                <a:tc>
                  <a:txBody>
                    <a:bodyPr/>
                    <a:lstStyle/>
                    <a:p>
                      <a:pPr algn="ctr" rtl="0" fontAlgn="ctr"/>
                      <a:r>
                        <a:rPr lang="en-US" sz="1200" b="0" i="0" u="none" strike="noStrike" dirty="0">
                          <a:solidFill>
                            <a:srgbClr val="465058"/>
                          </a:solidFill>
                          <a:effectLst/>
                          <a:latin typeface="Calibri" panose="020F0502020204030204" pitchFamily="34" charset="0"/>
                        </a:rPr>
                        <a:t>0.16</a:t>
                      </a:r>
                    </a:p>
                  </a:txBody>
                  <a:tcPr marL="9525" marR="9525" marT="9525" marB="0" anchor="ctr">
                    <a:lnB w="12700" cap="flat" cmpd="sng" algn="ctr">
                      <a:solidFill>
                        <a:schemeClr val="accent2"/>
                      </a:solidFill>
                      <a:prstDash val="solid"/>
                      <a:round/>
                      <a:headEnd type="none" w="med" len="med"/>
                      <a:tailEnd type="none" w="med" len="med"/>
                    </a:lnB>
                  </a:tcPr>
                </a:tc>
                <a:tc>
                  <a:txBody>
                    <a:bodyPr/>
                    <a:lstStyle/>
                    <a:p>
                      <a:pPr algn="ctr" rtl="0" fontAlgn="ctr"/>
                      <a:r>
                        <a:rPr lang="en-US" sz="1200" b="0" i="0" u="none" strike="noStrike" dirty="0" smtClean="0">
                          <a:solidFill>
                            <a:srgbClr val="465058"/>
                          </a:solidFill>
                          <a:effectLst/>
                          <a:latin typeface="Calibri" panose="020F0502020204030204" pitchFamily="34" charset="0"/>
                        </a:rPr>
                        <a:t>1.02</a:t>
                      </a:r>
                      <a:endParaRPr lang="en-US" sz="1200" b="0" i="0" u="none" strike="noStrike" dirty="0">
                        <a:solidFill>
                          <a:srgbClr val="465058"/>
                        </a:solidFill>
                        <a:effectLst/>
                        <a:latin typeface="Calibri" panose="020F0502020204030204" pitchFamily="34" charset="0"/>
                      </a:endParaRPr>
                    </a:p>
                  </a:txBody>
                  <a:tcPr marL="9525" marR="9525" marT="9525" marB="0" anchor="ctr">
                    <a:lnB w="12700" cap="flat" cmpd="sng" algn="ctr">
                      <a:solidFill>
                        <a:schemeClr val="accent2"/>
                      </a:solidFill>
                      <a:prstDash val="solid"/>
                      <a:round/>
                      <a:headEnd type="none" w="med" len="med"/>
                      <a:tailEnd type="none" w="med" len="med"/>
                    </a:lnB>
                  </a:tcPr>
                </a:tc>
                <a:tc>
                  <a:txBody>
                    <a:bodyPr/>
                    <a:lstStyle/>
                    <a:p>
                      <a:pPr algn="ctr" rtl="0" fontAlgn="ctr"/>
                      <a:r>
                        <a:rPr lang="en-US" sz="1200" b="0" i="0" u="none" strike="noStrike" dirty="0" smtClean="0">
                          <a:solidFill>
                            <a:srgbClr val="465058"/>
                          </a:solidFill>
                          <a:effectLst/>
                          <a:latin typeface="Calibri" panose="020F0502020204030204" pitchFamily="34" charset="0"/>
                        </a:rPr>
                        <a:t>1.02</a:t>
                      </a:r>
                      <a:endParaRPr lang="en-US" sz="1200" b="0" i="0" u="none" strike="noStrike" dirty="0">
                        <a:solidFill>
                          <a:srgbClr val="465058"/>
                        </a:solidFill>
                        <a:effectLst/>
                        <a:latin typeface="Calibri" panose="020F0502020204030204" pitchFamily="34" charset="0"/>
                      </a:endParaRPr>
                    </a:p>
                  </a:txBody>
                  <a:tcPr marL="9525" marR="9525" marT="9525" marB="0" anchor="ctr">
                    <a:lnB w="12700" cap="flat" cmpd="sng" algn="ctr">
                      <a:solidFill>
                        <a:schemeClr val="accent2"/>
                      </a:solidFill>
                      <a:prstDash val="solid"/>
                      <a:round/>
                      <a:headEnd type="none" w="med" len="med"/>
                      <a:tailEnd type="none" w="med" len="med"/>
                    </a:lnB>
                  </a:tcPr>
                </a:tc>
              </a:tr>
              <a:tr h="548271">
                <a:tc>
                  <a:txBody>
                    <a:bodyPr/>
                    <a:lstStyle/>
                    <a:p>
                      <a:pPr algn="ctr" rtl="0" fontAlgn="b"/>
                      <a:r>
                        <a:rPr lang="en-US" sz="1200" b="1" i="1" u="none" strike="noStrike" dirty="0">
                          <a:solidFill>
                            <a:srgbClr val="465058"/>
                          </a:solidFill>
                          <a:effectLst/>
                          <a:latin typeface="Calibri" panose="020F0502020204030204" pitchFamily="34" charset="0"/>
                        </a:rPr>
                        <a:t>Telecommunication Services/Communication Services (New)</a:t>
                      </a:r>
                    </a:p>
                  </a:txBody>
                  <a:tcPr marL="9525" marR="9525" marT="9525"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rtl="0" fontAlgn="ctr"/>
                      <a:r>
                        <a:rPr lang="en-US" sz="1200" b="1" i="1" u="none" strike="noStrike" dirty="0">
                          <a:solidFill>
                            <a:srgbClr val="465058"/>
                          </a:solidFill>
                          <a:effectLst/>
                          <a:latin typeface="Calibri" panose="020F0502020204030204" pitchFamily="34" charset="0"/>
                        </a:rPr>
                        <a:t>Defensive</a:t>
                      </a:r>
                    </a:p>
                  </a:txBody>
                  <a:tcPr marL="9525" marR="9525" marT="9525"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rtl="0" fontAlgn="ctr"/>
                      <a:r>
                        <a:rPr lang="en-US" sz="1200" b="1" i="1" u="none" strike="noStrike" dirty="0">
                          <a:solidFill>
                            <a:srgbClr val="465058"/>
                          </a:solidFill>
                          <a:effectLst/>
                          <a:latin typeface="Calibri" panose="020F0502020204030204" pitchFamily="34" charset="0"/>
                        </a:rPr>
                        <a:t>Cyclical</a:t>
                      </a:r>
                    </a:p>
                  </a:txBody>
                  <a:tcPr marL="9525" marR="9525" marT="9525"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rtl="0" fontAlgn="ctr"/>
                      <a:r>
                        <a:rPr lang="en-US" sz="1200" b="1" i="1" u="none" strike="noStrike" dirty="0">
                          <a:solidFill>
                            <a:srgbClr val="465058"/>
                          </a:solidFill>
                          <a:effectLst/>
                          <a:latin typeface="Calibri" panose="020F0502020204030204" pitchFamily="34" charset="0"/>
                        </a:rPr>
                        <a:t>-0.11</a:t>
                      </a:r>
                    </a:p>
                  </a:txBody>
                  <a:tcPr marL="9525" marR="9525" marT="9525"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rtl="0" fontAlgn="ctr"/>
                      <a:r>
                        <a:rPr lang="en-US" sz="1200" b="1" i="1" u="none" strike="noStrike" dirty="0">
                          <a:solidFill>
                            <a:srgbClr val="465058"/>
                          </a:solidFill>
                          <a:effectLst/>
                          <a:latin typeface="Calibri" panose="020F0502020204030204" pitchFamily="34" charset="0"/>
                        </a:rPr>
                        <a:t>0.02</a:t>
                      </a:r>
                    </a:p>
                  </a:txBody>
                  <a:tcPr marL="9525" marR="9525" marT="9525"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rtl="0" fontAlgn="ctr"/>
                      <a:r>
                        <a:rPr lang="en-US" sz="1200" b="1" i="1" u="none" strike="noStrike" dirty="0" smtClean="0">
                          <a:solidFill>
                            <a:srgbClr val="465058"/>
                          </a:solidFill>
                          <a:effectLst/>
                          <a:latin typeface="Calibri" panose="020F0502020204030204" pitchFamily="34" charset="0"/>
                        </a:rPr>
                        <a:t>0.88</a:t>
                      </a:r>
                      <a:endParaRPr lang="en-US" sz="1200" b="1" i="1" u="none" strike="noStrike" dirty="0">
                        <a:solidFill>
                          <a:srgbClr val="465058"/>
                        </a:solidFill>
                        <a:effectLst/>
                        <a:latin typeface="Calibri" panose="020F0502020204030204" pitchFamily="34" charset="0"/>
                      </a:endParaRPr>
                    </a:p>
                  </a:txBody>
                  <a:tcPr marL="9525" marR="9525" marT="9525"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rtl="0" fontAlgn="ctr"/>
                      <a:r>
                        <a:rPr lang="en-US" sz="1200" b="1" i="1" u="none" strike="noStrike" dirty="0" smtClean="0">
                          <a:solidFill>
                            <a:srgbClr val="465058"/>
                          </a:solidFill>
                          <a:effectLst/>
                          <a:latin typeface="Calibri" panose="020F0502020204030204" pitchFamily="34" charset="0"/>
                        </a:rPr>
                        <a:t>0.99</a:t>
                      </a:r>
                      <a:endParaRPr lang="en-US" sz="1200" b="1" i="1" u="none" strike="noStrike" dirty="0">
                        <a:solidFill>
                          <a:srgbClr val="465058"/>
                        </a:solidFill>
                        <a:effectLst/>
                        <a:latin typeface="Calibri" panose="020F0502020204030204" pitchFamily="34" charset="0"/>
                      </a:endParaRPr>
                    </a:p>
                  </a:txBody>
                  <a:tcPr marL="9525" marR="9525" marT="9525"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r>
              <a:tr h="271523">
                <a:tc>
                  <a:txBody>
                    <a:bodyPr/>
                    <a:lstStyle/>
                    <a:p>
                      <a:pPr algn="ctr" rtl="0" fontAlgn="b"/>
                      <a:r>
                        <a:rPr lang="en-US" sz="1200" b="0" i="0" u="none" strike="noStrike" dirty="0">
                          <a:solidFill>
                            <a:srgbClr val="465058"/>
                          </a:solidFill>
                          <a:effectLst/>
                          <a:latin typeface="Calibri" panose="020F0502020204030204" pitchFamily="34" charset="0"/>
                        </a:rPr>
                        <a:t>Energy</a:t>
                      </a:r>
                    </a:p>
                  </a:txBody>
                  <a:tcPr marL="9525" marR="9525" marT="9525" marB="0" anchor="ctr">
                    <a:lnT w="12700" cap="flat" cmpd="sng" algn="ctr">
                      <a:solidFill>
                        <a:schemeClr val="accent2"/>
                      </a:solidFill>
                      <a:prstDash val="solid"/>
                      <a:round/>
                      <a:headEnd type="none" w="med" len="med"/>
                      <a:tailEnd type="none" w="med" len="med"/>
                    </a:lnT>
                  </a:tcPr>
                </a:tc>
                <a:tc>
                  <a:txBody>
                    <a:bodyPr/>
                    <a:lstStyle/>
                    <a:p>
                      <a:pPr algn="ctr" rtl="0" fontAlgn="ctr"/>
                      <a:r>
                        <a:rPr lang="en-US" sz="1200" b="0" i="0" u="none" strike="noStrike">
                          <a:solidFill>
                            <a:srgbClr val="465058"/>
                          </a:solidFill>
                          <a:effectLst/>
                          <a:latin typeface="Calibri" panose="020F0502020204030204" pitchFamily="34" charset="0"/>
                        </a:rPr>
                        <a:t>Defensive</a:t>
                      </a:r>
                    </a:p>
                  </a:txBody>
                  <a:tcPr marL="9525" marR="9525" marT="9525" marB="0" anchor="ctr">
                    <a:lnT w="12700" cap="flat" cmpd="sng" algn="ctr">
                      <a:solidFill>
                        <a:schemeClr val="accent2"/>
                      </a:solidFill>
                      <a:prstDash val="solid"/>
                      <a:round/>
                      <a:headEnd type="none" w="med" len="med"/>
                      <a:tailEnd type="none" w="med" len="med"/>
                    </a:lnT>
                  </a:tcPr>
                </a:tc>
                <a:tc>
                  <a:txBody>
                    <a:bodyPr/>
                    <a:lstStyle/>
                    <a:p>
                      <a:pPr algn="ctr" rtl="0" fontAlgn="ctr"/>
                      <a:r>
                        <a:rPr lang="en-US" sz="1200" b="0" i="0" u="none" strike="noStrike" dirty="0">
                          <a:solidFill>
                            <a:srgbClr val="465058"/>
                          </a:solidFill>
                          <a:effectLst/>
                          <a:latin typeface="Calibri" panose="020F0502020204030204" pitchFamily="34" charset="0"/>
                        </a:rPr>
                        <a:t>Defensive</a:t>
                      </a:r>
                    </a:p>
                  </a:txBody>
                  <a:tcPr marL="9525" marR="9525" marT="9525" marB="0" anchor="ctr">
                    <a:lnT w="12700" cap="flat" cmpd="sng" algn="ctr">
                      <a:solidFill>
                        <a:schemeClr val="accent2"/>
                      </a:solidFill>
                      <a:prstDash val="solid"/>
                      <a:round/>
                      <a:headEnd type="none" w="med" len="med"/>
                      <a:tailEnd type="none" w="med" len="med"/>
                    </a:lnT>
                  </a:tcPr>
                </a:tc>
                <a:tc>
                  <a:txBody>
                    <a:bodyPr/>
                    <a:lstStyle/>
                    <a:p>
                      <a:pPr algn="ctr" rtl="0" fontAlgn="ctr"/>
                      <a:r>
                        <a:rPr lang="en-US" sz="1200" b="0" i="0" u="none" strike="noStrike">
                          <a:solidFill>
                            <a:srgbClr val="465058"/>
                          </a:solidFill>
                          <a:effectLst/>
                          <a:latin typeface="Calibri" panose="020F0502020204030204" pitchFamily="34" charset="0"/>
                        </a:rPr>
                        <a:t>-0.3</a:t>
                      </a:r>
                    </a:p>
                  </a:txBody>
                  <a:tcPr marL="9525" marR="9525" marT="9525" marB="0" anchor="ctr">
                    <a:lnT w="12700" cap="flat" cmpd="sng" algn="ctr">
                      <a:solidFill>
                        <a:schemeClr val="accent2"/>
                      </a:solidFill>
                      <a:prstDash val="solid"/>
                      <a:round/>
                      <a:headEnd type="none" w="med" len="med"/>
                      <a:tailEnd type="none" w="med" len="med"/>
                    </a:lnT>
                  </a:tcPr>
                </a:tc>
                <a:tc>
                  <a:txBody>
                    <a:bodyPr/>
                    <a:lstStyle/>
                    <a:p>
                      <a:pPr algn="ctr" rtl="0" fontAlgn="ctr"/>
                      <a:r>
                        <a:rPr lang="en-US" sz="1200" b="0" i="0" u="none" strike="noStrike" dirty="0">
                          <a:solidFill>
                            <a:srgbClr val="465058"/>
                          </a:solidFill>
                          <a:effectLst/>
                          <a:latin typeface="Calibri" panose="020F0502020204030204" pitchFamily="34" charset="0"/>
                        </a:rPr>
                        <a:t>-0.3</a:t>
                      </a:r>
                    </a:p>
                  </a:txBody>
                  <a:tcPr marL="9525" marR="9525" marT="9525" marB="0" anchor="ctr">
                    <a:lnT w="12700" cap="flat" cmpd="sng" algn="ctr">
                      <a:solidFill>
                        <a:schemeClr val="accent2"/>
                      </a:solidFill>
                      <a:prstDash val="solid"/>
                      <a:round/>
                      <a:headEnd type="none" w="med" len="med"/>
                      <a:tailEnd type="none" w="med" len="med"/>
                    </a:lnT>
                  </a:tcPr>
                </a:tc>
                <a:tc>
                  <a:txBody>
                    <a:bodyPr/>
                    <a:lstStyle/>
                    <a:p>
                      <a:pPr algn="ctr" rtl="0" fontAlgn="ctr"/>
                      <a:r>
                        <a:rPr lang="en-US" sz="1200" b="0" i="0" u="none" strike="noStrike" dirty="0" smtClean="0">
                          <a:solidFill>
                            <a:srgbClr val="465058"/>
                          </a:solidFill>
                          <a:effectLst/>
                          <a:latin typeface="Calibri" panose="020F0502020204030204" pitchFamily="34" charset="0"/>
                        </a:rPr>
                        <a:t>0.98</a:t>
                      </a:r>
                      <a:endParaRPr lang="en-US" sz="1200" b="0" i="0" u="none" strike="noStrike" dirty="0">
                        <a:solidFill>
                          <a:srgbClr val="465058"/>
                        </a:solidFill>
                        <a:effectLst/>
                        <a:latin typeface="Calibri" panose="020F0502020204030204" pitchFamily="34" charset="0"/>
                      </a:endParaRPr>
                    </a:p>
                  </a:txBody>
                  <a:tcPr marL="9525" marR="9525" marT="9525" marB="0" anchor="ctr">
                    <a:lnT w="12700" cap="flat" cmpd="sng" algn="ctr">
                      <a:solidFill>
                        <a:schemeClr val="accent2"/>
                      </a:solidFill>
                      <a:prstDash val="solid"/>
                      <a:round/>
                      <a:headEnd type="none" w="med" len="med"/>
                      <a:tailEnd type="none" w="med" len="med"/>
                    </a:lnT>
                  </a:tcPr>
                </a:tc>
                <a:tc>
                  <a:txBody>
                    <a:bodyPr/>
                    <a:lstStyle/>
                    <a:p>
                      <a:pPr algn="ctr" rtl="0" fontAlgn="ctr"/>
                      <a:r>
                        <a:rPr lang="en-US" sz="1200" b="0" i="0" u="none" strike="noStrike" dirty="0" smtClean="0">
                          <a:solidFill>
                            <a:srgbClr val="465058"/>
                          </a:solidFill>
                          <a:effectLst/>
                          <a:latin typeface="Calibri" panose="020F0502020204030204" pitchFamily="34" charset="0"/>
                        </a:rPr>
                        <a:t>0.98</a:t>
                      </a:r>
                      <a:endParaRPr lang="en-US" sz="1200" b="0" i="0" u="none" strike="noStrike" dirty="0">
                        <a:solidFill>
                          <a:srgbClr val="465058"/>
                        </a:solidFill>
                        <a:effectLst/>
                        <a:latin typeface="Calibri" panose="020F0502020204030204" pitchFamily="34" charset="0"/>
                      </a:endParaRPr>
                    </a:p>
                  </a:txBody>
                  <a:tcPr marL="9525" marR="9525" marT="9525" marB="0" anchor="ctr">
                    <a:lnT w="12700" cap="flat" cmpd="sng" algn="ctr">
                      <a:solidFill>
                        <a:schemeClr val="accent2"/>
                      </a:solidFill>
                      <a:prstDash val="solid"/>
                      <a:round/>
                      <a:headEnd type="none" w="med" len="med"/>
                      <a:tailEnd type="none" w="med" len="med"/>
                    </a:lnT>
                  </a:tcPr>
                </a:tc>
              </a:tr>
              <a:tr h="271523">
                <a:tc>
                  <a:txBody>
                    <a:bodyPr/>
                    <a:lstStyle/>
                    <a:p>
                      <a:pPr algn="ctr" rtl="0" fontAlgn="b"/>
                      <a:r>
                        <a:rPr lang="en-US" sz="1200" b="0" i="0" u="none" strike="noStrike" dirty="0">
                          <a:solidFill>
                            <a:srgbClr val="465058"/>
                          </a:solidFill>
                          <a:effectLst/>
                          <a:latin typeface="Calibri" panose="020F0502020204030204" pitchFamily="34" charset="0"/>
                        </a:rPr>
                        <a:t>Utilities</a:t>
                      </a:r>
                    </a:p>
                  </a:txBody>
                  <a:tcPr marL="9525" marR="9525" marT="9525" marB="0" anchor="ctr"/>
                </a:tc>
                <a:tc>
                  <a:txBody>
                    <a:bodyPr/>
                    <a:lstStyle/>
                    <a:p>
                      <a:pPr algn="ctr" rtl="0" fontAlgn="ctr"/>
                      <a:r>
                        <a:rPr lang="en-US" sz="1200" b="0" i="0" u="none" strike="noStrike" dirty="0">
                          <a:solidFill>
                            <a:srgbClr val="465058"/>
                          </a:solidFill>
                          <a:effectLst/>
                          <a:latin typeface="Calibri" panose="020F0502020204030204" pitchFamily="34" charset="0"/>
                        </a:rPr>
                        <a:t>Defensive</a:t>
                      </a:r>
                    </a:p>
                  </a:txBody>
                  <a:tcPr marL="9525" marR="9525" marT="9525" marB="0" anchor="ctr"/>
                </a:tc>
                <a:tc>
                  <a:txBody>
                    <a:bodyPr/>
                    <a:lstStyle/>
                    <a:p>
                      <a:pPr algn="ctr" rtl="0" fontAlgn="ctr"/>
                      <a:r>
                        <a:rPr lang="en-US" sz="1200" b="0" i="0" u="none" strike="noStrike" dirty="0">
                          <a:solidFill>
                            <a:srgbClr val="465058"/>
                          </a:solidFill>
                          <a:effectLst/>
                          <a:latin typeface="Calibri" panose="020F0502020204030204" pitchFamily="34" charset="0"/>
                        </a:rPr>
                        <a:t>Defensive</a:t>
                      </a:r>
                    </a:p>
                  </a:txBody>
                  <a:tcPr marL="9525" marR="9525" marT="9525" marB="0" anchor="ctr"/>
                </a:tc>
                <a:tc>
                  <a:txBody>
                    <a:bodyPr/>
                    <a:lstStyle/>
                    <a:p>
                      <a:pPr algn="ctr" rtl="0" fontAlgn="ctr"/>
                      <a:r>
                        <a:rPr lang="en-US" sz="1200" b="0" i="0" u="none" strike="noStrike">
                          <a:solidFill>
                            <a:srgbClr val="465058"/>
                          </a:solidFill>
                          <a:effectLst/>
                          <a:latin typeface="Calibri" panose="020F0502020204030204" pitchFamily="34" charset="0"/>
                        </a:rPr>
                        <a:t>-0.61</a:t>
                      </a:r>
                    </a:p>
                  </a:txBody>
                  <a:tcPr marL="9525" marR="9525" marT="9525" marB="0" anchor="ctr"/>
                </a:tc>
                <a:tc>
                  <a:txBody>
                    <a:bodyPr/>
                    <a:lstStyle/>
                    <a:p>
                      <a:pPr algn="ctr" rtl="0" fontAlgn="ctr"/>
                      <a:r>
                        <a:rPr lang="en-US" sz="1200" b="0" i="0" u="none" strike="noStrike" dirty="0">
                          <a:solidFill>
                            <a:srgbClr val="465058"/>
                          </a:solidFill>
                          <a:effectLst/>
                          <a:latin typeface="Calibri" panose="020F0502020204030204" pitchFamily="34" charset="0"/>
                        </a:rPr>
                        <a:t>-0.61</a:t>
                      </a:r>
                    </a:p>
                  </a:txBody>
                  <a:tcPr marL="9525" marR="9525" marT="9525" marB="0" anchor="ctr"/>
                </a:tc>
                <a:tc>
                  <a:txBody>
                    <a:bodyPr/>
                    <a:lstStyle/>
                    <a:p>
                      <a:pPr algn="ctr" rtl="0" fontAlgn="ctr"/>
                      <a:r>
                        <a:rPr lang="en-US" sz="1200" b="0" i="0" u="none" strike="noStrike" dirty="0" smtClean="0">
                          <a:solidFill>
                            <a:srgbClr val="465058"/>
                          </a:solidFill>
                          <a:effectLst/>
                          <a:latin typeface="Calibri" panose="020F0502020204030204" pitchFamily="34" charset="0"/>
                        </a:rPr>
                        <a:t>0.63</a:t>
                      </a:r>
                      <a:endParaRPr lang="en-US" sz="1200" b="0" i="0" u="none" strike="noStrike" dirty="0">
                        <a:solidFill>
                          <a:srgbClr val="465058"/>
                        </a:solidFill>
                        <a:effectLst/>
                        <a:latin typeface="Calibri" panose="020F0502020204030204" pitchFamily="34" charset="0"/>
                      </a:endParaRPr>
                    </a:p>
                  </a:txBody>
                  <a:tcPr marL="9525" marR="9525" marT="9525" marB="0" anchor="ctr"/>
                </a:tc>
                <a:tc>
                  <a:txBody>
                    <a:bodyPr/>
                    <a:lstStyle/>
                    <a:p>
                      <a:pPr algn="ctr" rtl="0" fontAlgn="ctr"/>
                      <a:r>
                        <a:rPr lang="en-US" sz="1200" b="0" i="0" u="none" strike="noStrike" dirty="0" smtClean="0">
                          <a:solidFill>
                            <a:srgbClr val="465058"/>
                          </a:solidFill>
                          <a:effectLst/>
                          <a:latin typeface="Calibri" panose="020F0502020204030204" pitchFamily="34" charset="0"/>
                        </a:rPr>
                        <a:t>0.63</a:t>
                      </a:r>
                      <a:endParaRPr lang="en-US" sz="1200" b="0" i="0" u="none" strike="noStrike" dirty="0">
                        <a:solidFill>
                          <a:srgbClr val="465058"/>
                        </a:solidFill>
                        <a:effectLst/>
                        <a:latin typeface="Calibri" panose="020F0502020204030204" pitchFamily="34" charset="0"/>
                      </a:endParaRPr>
                    </a:p>
                  </a:txBody>
                  <a:tcPr marL="9525" marR="9525" marT="9525" marB="0" anchor="ctr"/>
                </a:tc>
              </a:tr>
              <a:tr h="280134">
                <a:tc>
                  <a:txBody>
                    <a:bodyPr/>
                    <a:lstStyle/>
                    <a:p>
                      <a:pPr algn="ctr" rtl="0" fontAlgn="b"/>
                      <a:r>
                        <a:rPr lang="en-US" sz="1200" b="0" i="0" u="none" strike="noStrike" dirty="0">
                          <a:solidFill>
                            <a:srgbClr val="465058"/>
                          </a:solidFill>
                          <a:effectLst/>
                          <a:latin typeface="Calibri" panose="020F0502020204030204" pitchFamily="34" charset="0"/>
                        </a:rPr>
                        <a:t>Consumer Staples</a:t>
                      </a:r>
                    </a:p>
                  </a:txBody>
                  <a:tcPr marL="9525" marR="9525" marT="9525" marB="0" anchor="ctr"/>
                </a:tc>
                <a:tc>
                  <a:txBody>
                    <a:bodyPr/>
                    <a:lstStyle/>
                    <a:p>
                      <a:pPr algn="ctr" rtl="0" fontAlgn="ctr"/>
                      <a:r>
                        <a:rPr lang="en-US" sz="1200" b="0" i="0" u="none" strike="noStrike" dirty="0">
                          <a:solidFill>
                            <a:srgbClr val="465058"/>
                          </a:solidFill>
                          <a:effectLst/>
                          <a:latin typeface="Calibri" panose="020F0502020204030204" pitchFamily="34" charset="0"/>
                        </a:rPr>
                        <a:t>Defensive</a:t>
                      </a:r>
                    </a:p>
                  </a:txBody>
                  <a:tcPr marL="9525" marR="9525" marT="9525" marB="0" anchor="ctr"/>
                </a:tc>
                <a:tc>
                  <a:txBody>
                    <a:bodyPr/>
                    <a:lstStyle/>
                    <a:p>
                      <a:pPr algn="ctr" rtl="0" fontAlgn="ctr"/>
                      <a:r>
                        <a:rPr lang="en-US" sz="1200" b="0" i="0" u="none" strike="noStrike" dirty="0">
                          <a:solidFill>
                            <a:srgbClr val="465058"/>
                          </a:solidFill>
                          <a:effectLst/>
                          <a:latin typeface="Calibri" panose="020F0502020204030204" pitchFamily="34" charset="0"/>
                        </a:rPr>
                        <a:t>Defensive</a:t>
                      </a:r>
                    </a:p>
                  </a:txBody>
                  <a:tcPr marL="9525" marR="9525" marT="9525" marB="0" anchor="ctr"/>
                </a:tc>
                <a:tc>
                  <a:txBody>
                    <a:bodyPr/>
                    <a:lstStyle/>
                    <a:p>
                      <a:pPr algn="ctr" rtl="0" fontAlgn="ctr"/>
                      <a:r>
                        <a:rPr lang="en-US" sz="1200" b="0" i="0" u="none" strike="noStrike" dirty="0">
                          <a:solidFill>
                            <a:srgbClr val="465058"/>
                          </a:solidFill>
                          <a:effectLst/>
                          <a:latin typeface="Calibri" panose="020F0502020204030204" pitchFamily="34" charset="0"/>
                        </a:rPr>
                        <a:t>-0.63</a:t>
                      </a:r>
                    </a:p>
                  </a:txBody>
                  <a:tcPr marL="9525" marR="9525" marT="9525" marB="0" anchor="ctr"/>
                </a:tc>
                <a:tc>
                  <a:txBody>
                    <a:bodyPr/>
                    <a:lstStyle/>
                    <a:p>
                      <a:pPr algn="ctr" rtl="0" fontAlgn="ctr"/>
                      <a:r>
                        <a:rPr lang="en-US" sz="1200" b="0" i="0" u="none" strike="noStrike" dirty="0">
                          <a:solidFill>
                            <a:srgbClr val="465058"/>
                          </a:solidFill>
                          <a:effectLst/>
                          <a:latin typeface="Calibri" panose="020F0502020204030204" pitchFamily="34" charset="0"/>
                        </a:rPr>
                        <a:t>-0.63</a:t>
                      </a:r>
                    </a:p>
                  </a:txBody>
                  <a:tcPr marL="9525" marR="9525" marT="9525" marB="0" anchor="ctr"/>
                </a:tc>
                <a:tc>
                  <a:txBody>
                    <a:bodyPr/>
                    <a:lstStyle/>
                    <a:p>
                      <a:pPr algn="ctr" rtl="0" fontAlgn="ctr"/>
                      <a:r>
                        <a:rPr lang="en-US" sz="1200" b="0" i="0" u="none" strike="noStrike" dirty="0" smtClean="0">
                          <a:solidFill>
                            <a:srgbClr val="465058"/>
                          </a:solidFill>
                          <a:effectLst/>
                          <a:latin typeface="Calibri" panose="020F0502020204030204" pitchFamily="34" charset="0"/>
                        </a:rPr>
                        <a:t>0.59</a:t>
                      </a:r>
                      <a:endParaRPr lang="en-US" sz="1200" b="0" i="0" u="none" strike="noStrike" dirty="0">
                        <a:solidFill>
                          <a:srgbClr val="465058"/>
                        </a:solidFill>
                        <a:effectLst/>
                        <a:latin typeface="Calibri" panose="020F0502020204030204" pitchFamily="34" charset="0"/>
                      </a:endParaRPr>
                    </a:p>
                  </a:txBody>
                  <a:tcPr marL="9525" marR="9525" marT="9525" marB="0" anchor="ctr"/>
                </a:tc>
                <a:tc>
                  <a:txBody>
                    <a:bodyPr/>
                    <a:lstStyle/>
                    <a:p>
                      <a:pPr algn="ctr" rtl="0" fontAlgn="ctr"/>
                      <a:r>
                        <a:rPr lang="en-US" sz="1200" b="0" i="0" u="none" strike="noStrike" dirty="0" smtClean="0">
                          <a:solidFill>
                            <a:srgbClr val="465058"/>
                          </a:solidFill>
                          <a:effectLst/>
                          <a:latin typeface="Calibri" panose="020F0502020204030204" pitchFamily="34" charset="0"/>
                        </a:rPr>
                        <a:t>0.59</a:t>
                      </a:r>
                      <a:endParaRPr lang="en-US" sz="1200" b="0" i="0" u="none" strike="noStrike" dirty="0">
                        <a:solidFill>
                          <a:srgbClr val="465058"/>
                        </a:solidFill>
                        <a:effectLst/>
                        <a:latin typeface="Calibri" panose="020F0502020204030204" pitchFamily="34" charset="0"/>
                      </a:endParaRPr>
                    </a:p>
                  </a:txBody>
                  <a:tcPr marL="9525" marR="9525" marT="9525" marB="0" anchor="ctr"/>
                </a:tc>
              </a:tr>
              <a:tr h="271523">
                <a:tc>
                  <a:txBody>
                    <a:bodyPr/>
                    <a:lstStyle/>
                    <a:p>
                      <a:pPr algn="ctr" rtl="0" fontAlgn="b"/>
                      <a:r>
                        <a:rPr lang="en-US" sz="1200" b="0" i="0" u="none" strike="noStrike">
                          <a:solidFill>
                            <a:srgbClr val="465058"/>
                          </a:solidFill>
                          <a:effectLst/>
                          <a:latin typeface="Calibri" panose="020F0502020204030204" pitchFamily="34" charset="0"/>
                        </a:rPr>
                        <a:t>Healthcare</a:t>
                      </a:r>
                    </a:p>
                  </a:txBody>
                  <a:tcPr marL="9525" marR="9525" marT="9525" marB="0" anchor="ctr"/>
                </a:tc>
                <a:tc>
                  <a:txBody>
                    <a:bodyPr/>
                    <a:lstStyle/>
                    <a:p>
                      <a:pPr algn="ctr" rtl="0" fontAlgn="ctr"/>
                      <a:r>
                        <a:rPr lang="en-US" sz="1200" b="0" i="0" u="none" strike="noStrike">
                          <a:solidFill>
                            <a:srgbClr val="465058"/>
                          </a:solidFill>
                          <a:effectLst/>
                          <a:latin typeface="Calibri" panose="020F0502020204030204" pitchFamily="34" charset="0"/>
                        </a:rPr>
                        <a:t>Defensive</a:t>
                      </a:r>
                    </a:p>
                  </a:txBody>
                  <a:tcPr marL="9525" marR="9525" marT="9525" marB="0" anchor="ctr"/>
                </a:tc>
                <a:tc>
                  <a:txBody>
                    <a:bodyPr/>
                    <a:lstStyle/>
                    <a:p>
                      <a:pPr algn="ctr" rtl="0" fontAlgn="ctr"/>
                      <a:r>
                        <a:rPr lang="en-US" sz="1200" b="0" i="0" u="none" strike="noStrike" dirty="0">
                          <a:solidFill>
                            <a:srgbClr val="465058"/>
                          </a:solidFill>
                          <a:effectLst/>
                          <a:latin typeface="Calibri" panose="020F0502020204030204" pitchFamily="34" charset="0"/>
                        </a:rPr>
                        <a:t>Defensive</a:t>
                      </a:r>
                    </a:p>
                  </a:txBody>
                  <a:tcPr marL="9525" marR="9525" marT="9525" marB="0" anchor="ctr"/>
                </a:tc>
                <a:tc>
                  <a:txBody>
                    <a:bodyPr/>
                    <a:lstStyle/>
                    <a:p>
                      <a:pPr algn="ctr" rtl="0" fontAlgn="ctr"/>
                      <a:r>
                        <a:rPr lang="en-US" sz="1200" b="0" i="0" u="none" strike="noStrike" dirty="0">
                          <a:solidFill>
                            <a:srgbClr val="465058"/>
                          </a:solidFill>
                          <a:effectLst/>
                          <a:latin typeface="Calibri" panose="020F0502020204030204" pitchFamily="34" charset="0"/>
                        </a:rPr>
                        <a:t>-0.73</a:t>
                      </a:r>
                    </a:p>
                  </a:txBody>
                  <a:tcPr marL="9525" marR="9525" marT="9525" marB="0" anchor="ctr"/>
                </a:tc>
                <a:tc>
                  <a:txBody>
                    <a:bodyPr/>
                    <a:lstStyle/>
                    <a:p>
                      <a:pPr algn="ctr" rtl="0" fontAlgn="ctr"/>
                      <a:r>
                        <a:rPr lang="en-US" sz="1200" b="0" i="0" u="none" strike="noStrike" dirty="0">
                          <a:solidFill>
                            <a:srgbClr val="465058"/>
                          </a:solidFill>
                          <a:effectLst/>
                          <a:latin typeface="Calibri" panose="020F0502020204030204" pitchFamily="34" charset="0"/>
                        </a:rPr>
                        <a:t>-0.73</a:t>
                      </a:r>
                    </a:p>
                  </a:txBody>
                  <a:tcPr marL="9525" marR="9525" marT="9525" marB="0" anchor="ctr"/>
                </a:tc>
                <a:tc>
                  <a:txBody>
                    <a:bodyPr/>
                    <a:lstStyle/>
                    <a:p>
                      <a:pPr algn="ctr" rtl="0" fontAlgn="ctr"/>
                      <a:r>
                        <a:rPr lang="en-US" sz="1200" b="0" i="0" u="none" strike="noStrike" dirty="0" smtClean="0">
                          <a:solidFill>
                            <a:srgbClr val="465058"/>
                          </a:solidFill>
                          <a:effectLst/>
                          <a:latin typeface="Calibri" panose="020F0502020204030204" pitchFamily="34" charset="0"/>
                        </a:rPr>
                        <a:t>0.64</a:t>
                      </a:r>
                      <a:endParaRPr lang="en-US" sz="1200" b="0" i="0" u="none" strike="noStrike" dirty="0">
                        <a:solidFill>
                          <a:srgbClr val="465058"/>
                        </a:solidFill>
                        <a:effectLst/>
                        <a:latin typeface="Calibri" panose="020F0502020204030204" pitchFamily="34" charset="0"/>
                      </a:endParaRPr>
                    </a:p>
                  </a:txBody>
                  <a:tcPr marL="9525" marR="9525" marT="9525" marB="0" anchor="ctr"/>
                </a:tc>
                <a:tc>
                  <a:txBody>
                    <a:bodyPr/>
                    <a:lstStyle/>
                    <a:p>
                      <a:pPr algn="ctr" rtl="0" fontAlgn="ctr"/>
                      <a:r>
                        <a:rPr lang="en-US" sz="1200" b="0" i="0" u="none" strike="noStrike" dirty="0" smtClean="0">
                          <a:solidFill>
                            <a:srgbClr val="465058"/>
                          </a:solidFill>
                          <a:effectLst/>
                          <a:latin typeface="Calibri" panose="020F0502020204030204" pitchFamily="34" charset="0"/>
                        </a:rPr>
                        <a:t>0.64</a:t>
                      </a:r>
                      <a:endParaRPr lang="en-US" sz="1200" b="0" i="0" u="none" strike="noStrike" dirty="0">
                        <a:solidFill>
                          <a:srgbClr val="465058"/>
                        </a:solidFill>
                        <a:effectLst/>
                        <a:latin typeface="Calibri" panose="020F0502020204030204" pitchFamily="34" charset="0"/>
                      </a:endParaRPr>
                    </a:p>
                  </a:txBody>
                  <a:tcPr marL="9525" marR="9525" marT="9525" marB="0" anchor="ctr"/>
                </a:tc>
              </a:tr>
            </a:tbl>
          </a:graphicData>
        </a:graphic>
      </p:graphicFrame>
      <p:sp>
        <p:nvSpPr>
          <p:cNvPr id="11" name="TextBox 10"/>
          <p:cNvSpPr txBox="1"/>
          <p:nvPr/>
        </p:nvSpPr>
        <p:spPr>
          <a:xfrm>
            <a:off x="752613" y="5947517"/>
            <a:ext cx="6619980" cy="215444"/>
          </a:xfrm>
          <a:prstGeom prst="rect">
            <a:avLst/>
          </a:prstGeom>
          <a:noFill/>
        </p:spPr>
        <p:txBody>
          <a:bodyPr wrap="square" rtlCol="0">
            <a:spAutoFit/>
          </a:bodyPr>
          <a:lstStyle/>
          <a:p>
            <a:r>
              <a:rPr lang="en-US" sz="800" dirty="0" smtClean="0">
                <a:solidFill>
                  <a:schemeClr val="bg2"/>
                </a:solidFill>
              </a:rPr>
              <a:t>*Correlations w.r.t CLI and beta against MSCI World Index were calculated using returns of sector indexes in MSCI World for periods between 1998-2017</a:t>
            </a:r>
          </a:p>
        </p:txBody>
      </p:sp>
      <p:sp>
        <p:nvSpPr>
          <p:cNvPr id="3" name="Slide Number Placeholder 2"/>
          <p:cNvSpPr>
            <a:spLocks noGrp="1"/>
          </p:cNvSpPr>
          <p:nvPr>
            <p:ph type="sldNum" sz="quarter" idx="10"/>
          </p:nvPr>
        </p:nvSpPr>
        <p:spPr/>
        <p:txBody>
          <a:bodyPr/>
          <a:lstStyle/>
          <a:p>
            <a:fld id="{93AC2C76-E6AA-46CB-A2DE-F6E097F7C440}" type="slidenum">
              <a:rPr lang="en-GB" smtClean="0"/>
              <a:pPr/>
              <a:t>8</a:t>
            </a:fld>
            <a:endParaRPr lang="en-GB" dirty="0"/>
          </a:p>
        </p:txBody>
      </p:sp>
    </p:spTree>
    <p:extLst>
      <p:ext uri="{BB962C8B-B14F-4D97-AF65-F5344CB8AC3E}">
        <p14:creationId xmlns:p14="http://schemas.microsoft.com/office/powerpoint/2010/main" val="25943799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Chart 14"/>
          <p:cNvGraphicFramePr/>
          <p:nvPr>
            <p:extLst>
              <p:ext uri="{D42A27DB-BD31-4B8C-83A1-F6EECF244321}">
                <p14:modId xmlns:p14="http://schemas.microsoft.com/office/powerpoint/2010/main" val="295811735"/>
              </p:ext>
            </p:extLst>
          </p:nvPr>
        </p:nvGraphicFramePr>
        <p:xfrm>
          <a:off x="1274862" y="2234767"/>
          <a:ext cx="6382037" cy="2782296"/>
        </p:xfrm>
        <a:graphic>
          <a:graphicData uri="http://schemas.openxmlformats.org/drawingml/2006/chart">
            <c:chart xmlns:c="http://schemas.openxmlformats.org/drawingml/2006/chart" xmlns:r="http://schemas.openxmlformats.org/officeDocument/2006/relationships" r:id="rId3"/>
          </a:graphicData>
        </a:graphic>
      </p:graphicFrame>
      <p:sp>
        <p:nvSpPr>
          <p:cNvPr id="7" name="Content Placeholder 6"/>
          <p:cNvSpPr>
            <a:spLocks noGrp="1"/>
          </p:cNvSpPr>
          <p:nvPr>
            <p:ph idx="1"/>
          </p:nvPr>
        </p:nvSpPr>
        <p:spPr>
          <a:xfrm>
            <a:off x="459189" y="989657"/>
            <a:ext cx="8182304" cy="428916"/>
          </a:xfrm>
          <a:ln w="9525">
            <a:solidFill>
              <a:schemeClr val="bg1"/>
            </a:solidFill>
          </a:ln>
        </p:spPr>
        <p:txBody>
          <a:bodyPr>
            <a:noAutofit/>
          </a:bodyPr>
          <a:lstStyle/>
          <a:p>
            <a:pPr>
              <a:lnSpc>
                <a:spcPct val="100000"/>
              </a:lnSpc>
              <a:spcBef>
                <a:spcPts val="600"/>
              </a:spcBef>
              <a:spcAft>
                <a:spcPts val="0"/>
              </a:spcAft>
              <a:buClr>
                <a:srgbClr val="404040"/>
              </a:buClr>
            </a:pPr>
            <a:r>
              <a:rPr lang="en-US" sz="1400" dirty="0" smtClean="0"/>
              <a:t>Large inflows from Information Technology and Consumer Discretionary sectors strengthen the proposed cyclical nature of the Communication Services sector</a:t>
            </a:r>
            <a:endParaRPr lang="en-US" sz="1400" dirty="0"/>
          </a:p>
          <a:p>
            <a:pPr>
              <a:lnSpc>
                <a:spcPct val="100000"/>
              </a:lnSpc>
              <a:spcBef>
                <a:spcPts val="600"/>
              </a:spcBef>
              <a:spcAft>
                <a:spcPts val="0"/>
              </a:spcAft>
            </a:pPr>
            <a:endParaRPr lang="en-US" sz="1400" dirty="0" smtClean="0"/>
          </a:p>
        </p:txBody>
      </p:sp>
      <p:sp>
        <p:nvSpPr>
          <p:cNvPr id="2" name="Title 1"/>
          <p:cNvSpPr>
            <a:spLocks noGrp="1"/>
          </p:cNvSpPr>
          <p:nvPr>
            <p:ph type="title"/>
          </p:nvPr>
        </p:nvSpPr>
        <p:spPr/>
        <p:txBody>
          <a:bodyPr>
            <a:normAutofit/>
          </a:bodyPr>
          <a:lstStyle/>
          <a:p>
            <a:r>
              <a:rPr lang="en-US" dirty="0" smtClean="0"/>
              <a:t>MSCI cyclical &amp; defensive Indexes</a:t>
            </a:r>
            <a:endParaRPr lang="en-US" dirty="0"/>
          </a:p>
        </p:txBody>
      </p:sp>
      <p:sp>
        <p:nvSpPr>
          <p:cNvPr id="3" name="TextBox 2"/>
          <p:cNvSpPr txBox="1"/>
          <p:nvPr/>
        </p:nvSpPr>
        <p:spPr>
          <a:xfrm>
            <a:off x="4234703" y="4874220"/>
            <a:ext cx="2006825" cy="215444"/>
          </a:xfrm>
          <a:prstGeom prst="rect">
            <a:avLst/>
          </a:prstGeom>
          <a:noFill/>
        </p:spPr>
        <p:txBody>
          <a:bodyPr wrap="square" rtlCol="0">
            <a:spAutoFit/>
          </a:bodyPr>
          <a:lstStyle/>
          <a:p>
            <a:r>
              <a:rPr lang="en-US" sz="800" dirty="0" smtClean="0">
                <a:solidFill>
                  <a:schemeClr val="bg2"/>
                </a:solidFill>
              </a:rPr>
              <a:t>*as of Dec 01 2017</a:t>
            </a:r>
          </a:p>
        </p:txBody>
      </p:sp>
      <p:sp>
        <p:nvSpPr>
          <p:cNvPr id="8" name="Content Placeholder 2"/>
          <p:cNvSpPr txBox="1">
            <a:spLocks/>
          </p:cNvSpPr>
          <p:nvPr/>
        </p:nvSpPr>
        <p:spPr>
          <a:xfrm>
            <a:off x="905933" y="5554133"/>
            <a:ext cx="7525217" cy="589146"/>
          </a:xfrm>
          <a:prstGeom prst="rect">
            <a:avLst/>
          </a:prstGeom>
          <a:ln w="12700">
            <a:solidFill>
              <a:srgbClr val="C00000"/>
            </a:solidFill>
          </a:ln>
        </p:spPr>
        <p:style>
          <a:lnRef idx="2">
            <a:schemeClr val="accent6"/>
          </a:lnRef>
          <a:fillRef idx="1">
            <a:schemeClr val="lt1"/>
          </a:fillRef>
          <a:effectRef idx="0">
            <a:schemeClr val="accent6"/>
          </a:effectRef>
          <a:fontRef idx="minor">
            <a:schemeClr val="dk1"/>
          </a:fontRef>
        </p:style>
        <p:txBody>
          <a:bodyPr vert="horz" lIns="91440" tIns="45720" rIns="91440" bIns="45720" rtlCol="0" anchor="ctr">
            <a:noAutofit/>
          </a:bodyPr>
          <a:lstStyle>
            <a:lvl1pPr marL="230188" indent="-230188" algn="l" defTabSz="457200" rtl="0" eaLnBrk="1" latinLnBrk="0" hangingPunct="1">
              <a:lnSpc>
                <a:spcPts val="1800"/>
              </a:lnSpc>
              <a:spcBef>
                <a:spcPts val="1800"/>
              </a:spcBef>
              <a:spcAft>
                <a:spcPts val="600"/>
              </a:spcAft>
              <a:buClr>
                <a:schemeClr val="accent1"/>
              </a:buClr>
              <a:buFont typeface="Arial" panose="020B0604020202020204" pitchFamily="34" charset="0"/>
              <a:buChar char="•"/>
              <a:defRPr sz="1600" b="0" i="0" kern="1200">
                <a:solidFill>
                  <a:schemeClr val="bg2"/>
                </a:solidFill>
                <a:latin typeface="Calibri"/>
                <a:ea typeface="+mn-ea"/>
                <a:cs typeface="Calibri"/>
              </a:defRPr>
            </a:lvl1pPr>
            <a:lvl2pPr marL="461963" indent="-231775" algn="l" defTabSz="457200" rtl="0" eaLnBrk="1" latinLnBrk="0" hangingPunct="1">
              <a:lnSpc>
                <a:spcPts val="1800"/>
              </a:lnSpc>
              <a:spcBef>
                <a:spcPts val="0"/>
              </a:spcBef>
              <a:spcAft>
                <a:spcPts val="600"/>
              </a:spcAft>
              <a:buClr>
                <a:schemeClr val="accent1"/>
              </a:buClr>
              <a:buFont typeface="Arial" panose="020B0604020202020204" pitchFamily="34" charset="0"/>
              <a:buChar char="•"/>
              <a:defRPr sz="1600" b="0" i="0" kern="1200">
                <a:solidFill>
                  <a:schemeClr val="bg2"/>
                </a:solidFill>
                <a:latin typeface="Calibri"/>
                <a:ea typeface="+mn-ea"/>
                <a:cs typeface="Calibri"/>
              </a:defRPr>
            </a:lvl2pPr>
            <a:lvl3pPr marL="681038" indent="-219075" algn="l" defTabSz="457200" rtl="0" eaLnBrk="1" latinLnBrk="0" hangingPunct="1">
              <a:lnSpc>
                <a:spcPts val="1800"/>
              </a:lnSpc>
              <a:spcBef>
                <a:spcPts val="0"/>
              </a:spcBef>
              <a:spcAft>
                <a:spcPts val="600"/>
              </a:spcAft>
              <a:buClr>
                <a:schemeClr val="accent1"/>
              </a:buClr>
              <a:buFont typeface="Arial" panose="020B0604020202020204" pitchFamily="34" charset="0"/>
              <a:buChar char="•"/>
              <a:defRPr sz="1600" b="0" i="0" kern="1200">
                <a:solidFill>
                  <a:schemeClr val="bg2"/>
                </a:solidFill>
                <a:latin typeface="Calibri"/>
                <a:ea typeface="+mn-ea"/>
                <a:cs typeface="Calibri"/>
              </a:defRPr>
            </a:lvl3pPr>
            <a:lvl4pPr marL="912813" indent="-231775" algn="l" defTabSz="457200" rtl="0" eaLnBrk="1" latinLnBrk="0" hangingPunct="1">
              <a:lnSpc>
                <a:spcPts val="1800"/>
              </a:lnSpc>
              <a:spcBef>
                <a:spcPts val="0"/>
              </a:spcBef>
              <a:spcAft>
                <a:spcPts val="600"/>
              </a:spcAft>
              <a:buClr>
                <a:schemeClr val="accent1"/>
              </a:buClr>
              <a:buFont typeface="Arial" panose="020B0604020202020204" pitchFamily="34" charset="0"/>
              <a:buChar char="•"/>
              <a:defRPr sz="1600" b="0" i="0" kern="1200">
                <a:solidFill>
                  <a:schemeClr val="bg2"/>
                </a:solidFill>
                <a:latin typeface="Calibri"/>
                <a:ea typeface="+mn-ea"/>
                <a:cs typeface="Calibri"/>
              </a:defRPr>
            </a:lvl4pPr>
            <a:lvl5pPr marL="1143000" indent="-230188" algn="l" defTabSz="457200" rtl="0" eaLnBrk="1" latinLnBrk="0" hangingPunct="1">
              <a:lnSpc>
                <a:spcPts val="1800"/>
              </a:lnSpc>
              <a:spcBef>
                <a:spcPts val="0"/>
              </a:spcBef>
              <a:spcAft>
                <a:spcPts val="600"/>
              </a:spcAft>
              <a:buClr>
                <a:schemeClr val="accent1"/>
              </a:buClr>
              <a:buFont typeface="Arial" panose="020B0604020202020204" pitchFamily="34" charset="0"/>
              <a:buChar char="•"/>
              <a:defRPr sz="1600" b="0" i="0" kern="1200">
                <a:solidFill>
                  <a:schemeClr val="bg2"/>
                </a:solidFill>
                <a:latin typeface="Calibri"/>
                <a:ea typeface="+mn-ea"/>
                <a:cs typeface="Calibri"/>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spcBef>
                <a:spcPts val="200"/>
              </a:spcBef>
              <a:spcAft>
                <a:spcPts val="200"/>
              </a:spcAft>
              <a:buNone/>
            </a:pPr>
            <a:r>
              <a:rPr lang="en-US" dirty="0" smtClean="0"/>
              <a:t>Feedback Question : Do you agree with the proposed classification of Communication Services?</a:t>
            </a:r>
            <a:endParaRPr lang="en-US" dirty="0"/>
          </a:p>
        </p:txBody>
      </p:sp>
      <p:sp>
        <p:nvSpPr>
          <p:cNvPr id="5" name="Slide Number Placeholder 4"/>
          <p:cNvSpPr>
            <a:spLocks noGrp="1"/>
          </p:cNvSpPr>
          <p:nvPr>
            <p:ph type="sldNum" sz="quarter" idx="10"/>
          </p:nvPr>
        </p:nvSpPr>
        <p:spPr/>
        <p:txBody>
          <a:bodyPr/>
          <a:lstStyle/>
          <a:p>
            <a:fld id="{93AC2C76-E6AA-46CB-A2DE-F6E097F7C440}" type="slidenum">
              <a:rPr lang="en-GB" smtClean="0"/>
              <a:pPr/>
              <a:t>9</a:t>
            </a:fld>
            <a:endParaRPr lang="en-GB" dirty="0"/>
          </a:p>
        </p:txBody>
      </p:sp>
    </p:spTree>
    <p:extLst>
      <p:ext uri="{BB962C8B-B14F-4D97-AF65-F5344CB8AC3E}">
        <p14:creationId xmlns:p14="http://schemas.microsoft.com/office/powerpoint/2010/main" val="3032605885"/>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Theme">
  <a:themeElements>
    <a:clrScheme name="MSCI">
      <a:dk1>
        <a:srgbClr val="465058"/>
      </a:dk1>
      <a:lt1>
        <a:sysClr val="window" lastClr="FFFFFF"/>
      </a:lt1>
      <a:dk2>
        <a:srgbClr val="237E74"/>
      </a:dk2>
      <a:lt2>
        <a:srgbClr val="465058"/>
      </a:lt2>
      <a:accent1>
        <a:srgbClr val="37617A"/>
      </a:accent1>
      <a:accent2>
        <a:srgbClr val="FFB838"/>
      </a:accent2>
      <a:accent3>
        <a:srgbClr val="DBD5CD"/>
      </a:accent3>
      <a:accent4>
        <a:srgbClr val="40C1BB"/>
      </a:accent4>
      <a:accent5>
        <a:srgbClr val="F38B3C"/>
      </a:accent5>
      <a:accent6>
        <a:srgbClr val="D03300"/>
      </a:accent6>
      <a:hlink>
        <a:srgbClr val="37617A"/>
      </a:hlink>
      <a:folHlink>
        <a:srgbClr val="968F8B"/>
      </a:folHlink>
    </a:clrScheme>
    <a:fontScheme name="Expo">
      <a:majorFont>
        <a:latin typeface="Calibri"/>
        <a:ea typeface=""/>
        <a:cs typeface=""/>
        <a:font script="Jpan" typeface="ＭＳ ゴシック"/>
        <a:font script="Hans" typeface="宋体"/>
        <a:font script="Hant" typeface="新細明體"/>
      </a:majorFont>
      <a:minorFont>
        <a:latin typeface="Calibri"/>
        <a:ea typeface=""/>
        <a:cs typeface=""/>
        <a:font script="Jpan" typeface="ＭＳ ゴシック"/>
        <a:font script="Hans" typeface="宋体"/>
        <a:font script="Hant" typeface="新細明體"/>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accent1"/>
          </a:solid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a:solidFill>
            <a:schemeClr val="accent2"/>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sz="1600" dirty="0" err="1" smtClean="0">
            <a:solidFill>
              <a:schemeClr val="bg2"/>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0595C74108EDF49B531FE848A3026E5" ma:contentTypeVersion="3" ma:contentTypeDescription="Create a new document." ma:contentTypeScope="" ma:versionID="ed0c6e20659e071581c2f9e7b11ab137">
  <xsd:schema xmlns:xsd="http://www.w3.org/2001/XMLSchema" xmlns:xs="http://www.w3.org/2001/XMLSchema" xmlns:p="http://schemas.microsoft.com/office/2006/metadata/properties" xmlns:ns1="http://schemas.microsoft.com/sharepoint/v3" targetNamespace="http://schemas.microsoft.com/office/2006/metadata/properties" ma:root="true" ma:fieldsID="ec22c3d8327a010df437c55bb0fc7a94"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10FDFE3-7112-4C95-B655-73FE3507C179}">
  <ds:schemaRefs>
    <ds:schemaRef ds:uri="http://schemas.microsoft.com/sharepoint/v3/contenttype/forms"/>
  </ds:schemaRefs>
</ds:datastoreItem>
</file>

<file path=customXml/itemProps2.xml><?xml version="1.0" encoding="utf-8"?>
<ds:datastoreItem xmlns:ds="http://schemas.openxmlformats.org/officeDocument/2006/customXml" ds:itemID="{6320BFE3-1EDD-4DA3-A99D-B847A3C14D83}">
  <ds:schemaRefs>
    <ds:schemaRef ds:uri="http://www.w3.org/XML/1998/namespace"/>
    <ds:schemaRef ds:uri="http://schemas.microsoft.com/office/2006/metadata/properties"/>
    <ds:schemaRef ds:uri="http://schemas.openxmlformats.org/package/2006/metadata/core-properties"/>
    <ds:schemaRef ds:uri="http://schemas.microsoft.com/office/2006/documentManagement/types"/>
    <ds:schemaRef ds:uri="http://purl.org/dc/terms/"/>
    <ds:schemaRef ds:uri="http://purl.org/dc/dcmitype/"/>
    <ds:schemaRef ds:uri="http://purl.org/dc/elements/1.1/"/>
    <ds:schemaRef ds:uri="http://schemas.microsoft.com/office/infopath/2007/PartnerControls"/>
    <ds:schemaRef ds:uri="http://schemas.microsoft.com/sharepoint/v3"/>
  </ds:schemaRefs>
</ds:datastoreItem>
</file>

<file path=customXml/itemProps3.xml><?xml version="1.0" encoding="utf-8"?>
<ds:datastoreItem xmlns:ds="http://schemas.openxmlformats.org/officeDocument/2006/customXml" ds:itemID="{3A3A264E-2358-460C-9735-A877932E16B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Default Theme.thmx</Template>
  <TotalTime>24071</TotalTime>
  <Words>4210</Words>
  <Application>Microsoft Office PowerPoint</Application>
  <PresentationFormat>On-screen Show (4:3)</PresentationFormat>
  <Paragraphs>771</Paragraphs>
  <Slides>25</Slides>
  <Notes>6</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Default Theme</vt:lpstr>
      <vt:lpstr>Consultation on implementation of 2018 GICS changes in THE MSCI EQUITY INDEXES</vt:lpstr>
      <vt:lpstr>summary</vt:lpstr>
      <vt:lpstr>OVERVIEW OF 2018 GICS changes</vt:lpstr>
      <vt:lpstr>ESTIMATED IMPACT ON Sector indexes and proposed implementation timeline</vt:lpstr>
      <vt:lpstr>Estimated impact – sector indexes</vt:lpstr>
      <vt:lpstr>Proposed Implementation timeline</vt:lpstr>
      <vt:lpstr>Proposed changes to MSCI CYCLICAL &amp; DEFENSIVE INDEXES</vt:lpstr>
      <vt:lpstr>MSCI cyclical &amp; defensive Indexes</vt:lpstr>
      <vt:lpstr>MSCI cyclical &amp; defensive Indexes</vt:lpstr>
      <vt:lpstr>One-time transition proposal FOR MSCI MINVOL INDEXES AND MSCI DMF INDEXES</vt:lpstr>
      <vt:lpstr>ONE-TIME TRANSITION PROPOSAL</vt:lpstr>
      <vt:lpstr>OTHER MSCI INDEXES WITH POTENTIAL IMPACT</vt:lpstr>
      <vt:lpstr>MSCI ESG INDEXES</vt:lpstr>
      <vt:lpstr>MSCI FACTOR AND THEMATIC INDEXES</vt:lpstr>
      <vt:lpstr>appendix</vt:lpstr>
      <vt:lpstr>Estimated impact - MSCI Minimum Volatility Indexes (1/2) </vt:lpstr>
      <vt:lpstr>Estimated impact - MSCI Minimum Volatility Indexes (2/2)</vt:lpstr>
      <vt:lpstr>Estimated impact - MSCI Diversified Multi-Factor Indexes (1/2)</vt:lpstr>
      <vt:lpstr>Estimated impact - MSCI Diversified Multiple Factor Indexes (2/2)</vt:lpstr>
      <vt:lpstr>Estimated impact - MSCI Enhanced Value Indexes Methodology</vt:lpstr>
      <vt:lpstr>Estimated impact - MSCI SECTOR NEUTRAL Quality Indexes Methodology</vt:lpstr>
      <vt:lpstr>ESTIMATED IMPACT ON ESG INDEXES</vt:lpstr>
      <vt:lpstr>About MSCI</vt:lpstr>
      <vt:lpstr>Contact Us</vt:lpstr>
      <vt:lpstr>Notice and disclaimer</vt:lpstr>
    </vt:vector>
  </TitlesOfParts>
  <Company>MSCI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Abucay, Reil</dc:creator>
  <cp:lastModifiedBy>Abucay, Reil</cp:lastModifiedBy>
  <cp:revision>964</cp:revision>
  <cp:lastPrinted>2015-02-27T09:21:32Z</cp:lastPrinted>
  <dcterms:created xsi:type="dcterms:W3CDTF">2014-09-02T16:02:03Z</dcterms:created>
  <dcterms:modified xsi:type="dcterms:W3CDTF">2018-03-07T15:27:23Z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0x010100C0595C74108EDF49B531FE848A3026E5</vt:lpwstr>
  </property>
  <property fmtid="{D5CDD505-2E9C-101B-9397-08002B2CF9AE}" pid="3" name="TitusGUID">
    <vt:lpwstr>e55d2d3b-e3b8-4344-943a-de017033d0e8</vt:lpwstr>
  </property>
  <property fmtid="{D5CDD505-2E9C-101B-9397-08002B2CF9AE}" pid="4" name="MSCIClassification">
    <vt:lpwstr>— Internal —</vt:lpwstr>
  </property>
</Properties>
</file>